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78CF3-9F6F-4C33-9A81-1674E99E3AAB}" type="datetimeFigureOut">
              <a:rPr lang="uk-UA" smtClean="0"/>
              <a:t>01.02.2018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8CB82-3519-44ED-B731-CC11CCDA1D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51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83B8-2D32-466C-988B-1D17B833F684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F24-F67B-4A00-B431-5E2988615319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2229-59E9-406A-A7E0-98296CFE8885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5DB-BC1B-4632-9BCA-99B83BE5CFE8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5CC8-FAF8-4EFF-9533-C16A570D03FC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E15-98AA-424F-AE0A-2B94872E50F3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1C50-8AF6-4F24-AA38-20AC874CBDE5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2E13-3165-4ED0-BEA3-5A802A6DF932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A767-769C-4D9B-B0C8-FFE8C713F507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984AD4B-483F-48B5-B3ED-0F9FE3708B4E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02D1-B1BE-4704-A47E-BF2F8BDD7E31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8660476-A99A-4589-B6CF-B9A5B29563F0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uk-ua/cloud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6700" b="1" dirty="0"/>
              <a:t>Використання інформаційно-комунікаційних технологій в управлінській діяльності керівника </a:t>
            </a:r>
            <a:r>
              <a:rPr lang="uk-UA" sz="6700" b="1" dirty="0" smtClean="0"/>
              <a:t>закладу освіти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Тематична</a:t>
            </a:r>
            <a:r>
              <a:rPr lang="ru-RU" dirty="0" smtClean="0"/>
              <a:t> </a:t>
            </a:r>
            <a:r>
              <a:rPr lang="ru-RU" dirty="0" err="1" smtClean="0"/>
              <a:t>дискусія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02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інформаці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94" y="1659119"/>
            <a:ext cx="8477794" cy="39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110342" y="0"/>
            <a:ext cx="104372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Інформаційна функція пронизує всі етапи процесу управління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оскільки ніяке прогнозування і моделювання без необхідної інформації не може бути здійснено.</a:t>
            </a:r>
            <a:endParaRPr lang="uk-UA" sz="400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888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6" y="2037806"/>
            <a:ext cx="8634549" cy="42715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594" y="743804"/>
            <a:ext cx="10058400" cy="1450757"/>
          </a:xfrm>
        </p:spPr>
        <p:txBody>
          <a:bodyPr>
            <a:noAutofit/>
          </a:bodyPr>
          <a:lstStyle/>
          <a:p>
            <a:r>
              <a:rPr lang="uk-UA" sz="3200" dirty="0"/>
              <a:t>Ефективність вирішення завдань управління керівником </a:t>
            </a:r>
            <a:r>
              <a:rPr lang="uk-UA" sz="3200" dirty="0" smtClean="0"/>
              <a:t>закладу освіти </a:t>
            </a:r>
            <a:r>
              <a:rPr lang="uk-UA" sz="3200" dirty="0"/>
              <a:t>залежить від обсягу інформації, що використовується в процесах управління освітньою, наукової, адміністративною та іншими видами діяльності </a:t>
            </a:r>
            <a:r>
              <a:rPr lang="uk-UA" sz="3200" dirty="0" smtClean="0"/>
              <a:t>закладу освіти.</a:t>
            </a:r>
            <a:endParaRPr lang="uk-UA" sz="320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085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2300"/>
          </a:xfrm>
        </p:spPr>
        <p:txBody>
          <a:bodyPr/>
          <a:lstStyle/>
          <a:p>
            <a:pPr algn="ctr"/>
            <a:r>
              <a:rPr lang="uk-UA" dirty="0" smtClean="0"/>
              <a:t>ІКТ в управлінській діяльності</a:t>
            </a:r>
            <a:endParaRPr lang="uk-UA" dirty="0"/>
          </a:p>
        </p:txBody>
      </p:sp>
      <p:pic>
        <p:nvPicPr>
          <p:cNvPr id="7170" name="Picture 2" descr="Картинки по запросу ік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3" y="1652143"/>
            <a:ext cx="10010700" cy="44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743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89" y="1520331"/>
            <a:ext cx="1535629" cy="9399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Сучасні ІКТ технології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81" y="1583712"/>
            <a:ext cx="1502703" cy="8765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26" y="1940880"/>
            <a:ext cx="6143625" cy="3381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85" y="4092672"/>
            <a:ext cx="2129423" cy="18775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461" y="4035820"/>
            <a:ext cx="2129423" cy="18775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26" y="4740645"/>
            <a:ext cx="2129423" cy="18775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2" y="1713828"/>
            <a:ext cx="2129423" cy="18775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44" y="1667685"/>
            <a:ext cx="2129423" cy="18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7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9237"/>
          </a:xfrm>
        </p:spPr>
        <p:txBody>
          <a:bodyPr/>
          <a:lstStyle/>
          <a:p>
            <a:pPr algn="ctr"/>
            <a:r>
              <a:rPr lang="uk-UA" dirty="0" smtClean="0"/>
              <a:t>ЛІТЕРАТУРА: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97280" y="901337"/>
            <a:ext cx="10058400" cy="4967757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dirty="0"/>
              <a:t>5 вимірів «хмарних обчислень». Лекція голови Microsoft Стіва </a:t>
            </a:r>
            <a:r>
              <a:rPr lang="uk-UA" dirty="0" err="1"/>
              <a:t>Балмера</a:t>
            </a:r>
            <a:r>
              <a:rPr lang="uk-UA" dirty="0"/>
              <a:t> для студентів КПІ та інших ВНЗ. [Електронний ресурс]. – Режим доступу : http://www.microsot.com/ukraine/events/ ballmer-students-lecture-2010/</a:t>
            </a:r>
            <a:r>
              <a:rPr lang="uk-UA" dirty="0" err="1"/>
              <a:t>default.mspx</a:t>
            </a:r>
            <a:r>
              <a:rPr lang="uk-UA" dirty="0"/>
              <a:t>. – 19.01.2013. – Назва з екрану</a:t>
            </a:r>
            <a:r>
              <a:rPr lang="uk-UA" dirty="0" smtClean="0"/>
              <a:t>.</a:t>
            </a:r>
            <a:r>
              <a:rPr lang="uk-UA" dirty="0"/>
              <a:t> </a:t>
            </a:r>
            <a:endParaRPr lang="uk-UA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err="1" smtClean="0"/>
              <a:t>Абламейко</a:t>
            </a:r>
            <a:r>
              <a:rPr lang="uk-UA" dirty="0" smtClean="0"/>
              <a:t> </a:t>
            </a:r>
            <a:r>
              <a:rPr lang="uk-UA" dirty="0"/>
              <a:t>С. В. «</a:t>
            </a:r>
            <a:r>
              <a:rPr lang="uk-UA" dirty="0" err="1"/>
              <a:t>Облачные</a:t>
            </a:r>
            <a:r>
              <a:rPr lang="uk-UA" dirty="0"/>
              <a:t>» </a:t>
            </a:r>
            <a:r>
              <a:rPr lang="uk-UA" dirty="0" err="1"/>
              <a:t>технологии</a:t>
            </a:r>
            <a:r>
              <a:rPr lang="uk-UA" dirty="0"/>
              <a:t> в </a:t>
            </a:r>
            <a:r>
              <a:rPr lang="uk-UA" dirty="0" err="1"/>
              <a:t>образовании</a:t>
            </a:r>
            <a:r>
              <a:rPr lang="uk-UA" dirty="0"/>
              <a:t> / С. В. </a:t>
            </a:r>
            <a:r>
              <a:rPr lang="uk-UA" dirty="0" err="1"/>
              <a:t>Абла­мейко</a:t>
            </a:r>
            <a:r>
              <a:rPr lang="uk-UA" dirty="0"/>
              <a:t>, Ю. И. </a:t>
            </a:r>
            <a:r>
              <a:rPr lang="uk-UA" dirty="0" err="1"/>
              <a:t>Воротницкий</a:t>
            </a:r>
            <a:r>
              <a:rPr lang="uk-UA" dirty="0"/>
              <a:t>, Н. И. Листопад // </a:t>
            </a:r>
            <a:r>
              <a:rPr lang="uk-UA" dirty="0" err="1"/>
              <a:t>Электроника</a:t>
            </a:r>
            <a:r>
              <a:rPr lang="uk-UA" dirty="0"/>
              <a:t> : </a:t>
            </a:r>
            <a:r>
              <a:rPr lang="uk-UA" dirty="0" err="1"/>
              <a:t>ежемесяч</a:t>
            </a:r>
            <a:r>
              <a:rPr lang="uk-UA" dirty="0"/>
              <a:t>. </a:t>
            </a:r>
            <a:r>
              <a:rPr lang="uk-UA" dirty="0" err="1"/>
              <a:t>журн</a:t>
            </a:r>
            <a:r>
              <a:rPr lang="uk-UA" dirty="0"/>
              <a:t>. для </a:t>
            </a:r>
            <a:r>
              <a:rPr lang="uk-UA" dirty="0" err="1"/>
              <a:t>специалистов</a:t>
            </a:r>
            <a:r>
              <a:rPr lang="uk-UA" dirty="0"/>
              <a:t>. – </a:t>
            </a:r>
            <a:r>
              <a:rPr lang="uk-UA" dirty="0" err="1"/>
              <a:t>Минск</a:t>
            </a:r>
            <a:r>
              <a:rPr lang="uk-UA" dirty="0"/>
              <a:t>, 2013. – № 9. – С. 30–34.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err="1"/>
              <a:t>Архіпова</a:t>
            </a:r>
            <a:r>
              <a:rPr lang="uk-UA" dirty="0"/>
              <a:t> Т. Л. Використання «хмарних обчислень» у вищій школі / Т. Л. </a:t>
            </a:r>
            <a:r>
              <a:rPr lang="uk-UA" dirty="0" err="1"/>
              <a:t>Архіпова</a:t>
            </a:r>
            <a:r>
              <a:rPr lang="uk-UA" dirty="0"/>
              <a:t>, Т. В. Зайцева // Інформаційні технології в освіті. – 2013. – № 17. – С. 99–108.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/>
              <a:t>Безкоштовні хмарні технології Microsoft [Електронний ресурс] // Microsoft. – 2014. – Режим доступу : </a:t>
            </a:r>
            <a:r>
              <a:rPr lang="uk-UA" u="sng" dirty="0">
                <a:hlinkClick r:id="rId2"/>
              </a:rPr>
              <a:t>https://www.microsoft.com/uk-ua/cloud</a:t>
            </a:r>
            <a:r>
              <a:rPr lang="uk-UA" u="sng" dirty="0" smtClean="0">
                <a:hlinkClick r:id="rId2"/>
              </a:rPr>
              <a:t>/</a:t>
            </a:r>
            <a:r>
              <a:rPr lang="uk-UA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/>
              <a:t>Биков В. Ю. Технології хмарних обчислень, ІКТ-</a:t>
            </a:r>
            <a:r>
              <a:rPr lang="uk-UA" dirty="0" err="1"/>
              <a:t>аутсорсинг</a:t>
            </a:r>
            <a:r>
              <a:rPr lang="uk-UA" dirty="0"/>
              <a:t> та нові функції ІКТ-підрозділів навчальних закладів і наукових установ / В. Ю. Биков // Інформаційні технології в освіті. – 2011. – № 10. – С. 8–23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школою / За ред. Г.В. </a:t>
            </a:r>
            <a:r>
              <a:rPr lang="ru-RU" dirty="0" err="1"/>
              <a:t>Є</a:t>
            </a:r>
            <a:r>
              <a:rPr lang="ru-RU" dirty="0" err="1" smtClean="0"/>
              <a:t>льникової</a:t>
            </a:r>
            <a:r>
              <a:rPr lang="ru-RU" dirty="0"/>
              <a:t>. - </a:t>
            </a:r>
            <a:r>
              <a:rPr lang="ru-RU" dirty="0" err="1"/>
              <a:t>Харків</a:t>
            </a:r>
            <a:r>
              <a:rPr lang="ru-RU" dirty="0"/>
              <a:t> :ХДПІ, 1991.- 170 с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Освітній</a:t>
            </a:r>
            <a:r>
              <a:rPr lang="ru-RU" dirty="0" smtClean="0"/>
              <a:t> </a:t>
            </a:r>
            <a:r>
              <a:rPr lang="ru-RU" dirty="0"/>
              <a:t>менеджмент: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посібник</a:t>
            </a:r>
            <a:r>
              <a:rPr lang="ru-RU" dirty="0"/>
              <a:t> /За ред. Л. Даниленко, Л. </a:t>
            </a:r>
            <a:r>
              <a:rPr lang="ru-RU" dirty="0" err="1"/>
              <a:t>Карамушки</a:t>
            </a:r>
            <a:r>
              <a:rPr lang="ru-RU" dirty="0"/>
              <a:t>. - К. : </a:t>
            </a:r>
            <a:r>
              <a:rPr lang="ru-RU" dirty="0" err="1"/>
              <a:t>Шкільний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2003. - 400 с.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912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800" dirty="0" smtClean="0"/>
              <a:t>ДЯКУЮ ЗА УВАГУ</a:t>
            </a:r>
            <a:endParaRPr lang="uk-UA" sz="88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78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Мета заняття:</a:t>
            </a:r>
            <a:endParaRPr lang="uk-UA" sz="6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обговорення</a:t>
            </a:r>
            <a:r>
              <a:rPr lang="ru-RU" sz="3600" dirty="0"/>
              <a:t> </a:t>
            </a:r>
            <a:r>
              <a:rPr lang="ru-RU" sz="3600" dirty="0" smtClean="0"/>
              <a:t>проблем </a:t>
            </a:r>
            <a:r>
              <a:rPr lang="ru-RU" sz="3600" dirty="0" err="1" smtClean="0"/>
              <a:t>прийняття</a:t>
            </a:r>
            <a:r>
              <a:rPr lang="ru-RU" sz="3600" dirty="0" smtClean="0"/>
              <a:t> </a:t>
            </a:r>
            <a:r>
              <a:rPr lang="ru-RU" sz="3600" dirty="0" err="1" smtClean="0"/>
              <a:t>рішення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керівником</a:t>
            </a:r>
            <a:r>
              <a:rPr lang="ru-RU" sz="3600" dirty="0" smtClean="0"/>
              <a:t> </a:t>
            </a:r>
            <a:r>
              <a:rPr lang="ru-RU" sz="3600" dirty="0" err="1" smtClean="0"/>
              <a:t>сучасного</a:t>
            </a:r>
            <a:r>
              <a:rPr lang="ru-RU" sz="3600" dirty="0" smtClean="0"/>
              <a:t> </a:t>
            </a:r>
            <a:r>
              <a:rPr lang="ru-RU" sz="3600" dirty="0" smtClean="0"/>
              <a:t>закладу </a:t>
            </a:r>
            <a:r>
              <a:rPr lang="ru-RU" sz="3600" dirty="0" err="1" smtClean="0"/>
              <a:t>освіти</a:t>
            </a:r>
            <a:r>
              <a:rPr lang="ru-RU" sz="3600" dirty="0" smtClean="0"/>
              <a:t> </a:t>
            </a:r>
            <a:r>
              <a:rPr lang="ru-RU" sz="3600" dirty="0" smtClean="0"/>
              <a:t>та шляхи </a:t>
            </a:r>
            <a:r>
              <a:rPr lang="ru-RU" sz="3600" dirty="0" err="1" smtClean="0"/>
              <a:t>вирішення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проблемних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питань</a:t>
            </a:r>
            <a:r>
              <a:rPr lang="ru-RU" sz="3600" dirty="0" smtClean="0"/>
              <a:t> </a:t>
            </a:r>
            <a:r>
              <a:rPr lang="ru-RU" sz="3600" dirty="0" err="1" smtClean="0"/>
              <a:t>під</a:t>
            </a:r>
            <a:r>
              <a:rPr lang="ru-RU" sz="3600" dirty="0" smtClean="0"/>
              <a:t> час </a:t>
            </a:r>
            <a:r>
              <a:rPr lang="ru-RU" sz="3600" dirty="0" err="1" smtClean="0"/>
              <a:t>управління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діяльністю</a:t>
            </a:r>
            <a:r>
              <a:rPr lang="ru-RU" sz="3600" dirty="0" smtClean="0"/>
              <a:t> </a:t>
            </a:r>
            <a:r>
              <a:rPr lang="ru-RU" sz="3600" dirty="0" smtClean="0"/>
              <a:t>закладом </a:t>
            </a:r>
            <a:r>
              <a:rPr lang="ru-RU" sz="3600" dirty="0" err="1" smtClean="0"/>
              <a:t>освіти</a:t>
            </a:r>
            <a:endParaRPr lang="uk-UA" sz="36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263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dirty="0" smtClean="0"/>
              <a:t>Навчальні питання:</a:t>
            </a:r>
            <a:endParaRPr lang="uk-UA" sz="7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1. Теорія управління </a:t>
            </a:r>
            <a:r>
              <a:rPr lang="uk-UA" sz="3600" dirty="0" smtClean="0"/>
              <a:t>закладами освіти.</a:t>
            </a:r>
            <a:endParaRPr lang="uk-UA" sz="3600" dirty="0" smtClean="0"/>
          </a:p>
          <a:p>
            <a:r>
              <a:rPr lang="uk-UA" sz="3600" dirty="0" smtClean="0"/>
              <a:t>2. Новітні ІКТ в управлінні </a:t>
            </a:r>
            <a:r>
              <a:rPr lang="uk-UA" sz="3600" dirty="0" smtClean="0"/>
              <a:t>закладом освіти.</a:t>
            </a:r>
            <a:endParaRPr lang="uk-UA" sz="36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84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7200" b="1" dirty="0" smtClean="0"/>
              <a:t>Актуальність заняття:</a:t>
            </a:r>
            <a:endParaRPr lang="uk-UA" sz="7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 </a:t>
            </a:r>
            <a:r>
              <a:rPr lang="uk-UA" sz="2800" dirty="0"/>
              <a:t>Застосування інформаційних технологій у системі управління освітою є особливо необхідним, оскільки саме управлінські рішення спроможні змінити всю систему в цілому, а від їх правильності та своєчасності залежить ефективність системи освіти. </a:t>
            </a:r>
            <a:endParaRPr lang="uk-UA" sz="2800" dirty="0" smtClean="0"/>
          </a:p>
          <a:p>
            <a:r>
              <a:rPr lang="uk-UA" sz="2800" dirty="0" smtClean="0"/>
              <a:t>Одним </a:t>
            </a:r>
            <a:r>
              <a:rPr lang="uk-UA" sz="2800" dirty="0"/>
              <a:t>із методів удосконалення системи управління освітою є впровадження новітніх інформаційних систем. Це дозволяє оптимізувати процес обміну інформацією, зменшити обсяг роботи </a:t>
            </a:r>
            <a:r>
              <a:rPr lang="uk-UA" sz="2800" dirty="0" smtClean="0"/>
              <a:t>керівника в </a:t>
            </a:r>
            <a:r>
              <a:rPr lang="uk-UA" sz="2800" dirty="0"/>
              <a:t>системі освіти та дозволяє приймати ефективні управлінські рішення.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056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Західна теорія </a:t>
            </a:r>
            <a:r>
              <a:rPr lang="uk-UA" b="1" dirty="0"/>
              <a:t>управління освітніми установами </a:t>
            </a:r>
          </a:p>
        </p:txBody>
      </p:sp>
      <p:pic>
        <p:nvPicPr>
          <p:cNvPr id="1026" name="Picture 2" descr="Картинки по запросу економічна ефективніст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92" y="1997492"/>
            <a:ext cx="258644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868392" y="1737360"/>
            <a:ext cx="1889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Перша концепція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683726" y="1708886"/>
            <a:ext cx="180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Друга концепція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6311741" y="1708886"/>
            <a:ext cx="17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Третя концепція</a:t>
            </a:r>
            <a:endParaRPr lang="uk-UA" dirty="0"/>
          </a:p>
        </p:txBody>
      </p:sp>
      <p:sp>
        <p:nvSpPr>
          <p:cNvPr id="6" name="AutoShape 10" descr="Картинки по запросу релевантн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9824448" cy="98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036" name="Picture 12" descr="Картинки по запросу релевант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880" y="2168427"/>
            <a:ext cx="2637773" cy="20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9269186" y="1746900"/>
            <a:ext cx="210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Четверта концепція</a:t>
            </a:r>
            <a:endParaRPr lang="uk-UA" dirty="0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8392" y="4378742"/>
            <a:ext cx="2305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ґрунтується на критерії економічної ефективності освітньої установи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38" y="2106691"/>
            <a:ext cx="2611707" cy="26117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66014" y="4508359"/>
            <a:ext cx="214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ґрунтується на критерії педагогічної ефективності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16" y="1973208"/>
            <a:ext cx="2857500" cy="228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11741" y="4508359"/>
            <a:ext cx="221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ґрунтується на </a:t>
            </a:r>
            <a:r>
              <a:rPr lang="uk-UA" dirty="0" smtClean="0"/>
              <a:t>критерії </a:t>
            </a:r>
            <a:r>
              <a:rPr lang="uk-UA" dirty="0"/>
              <a:t>гнучкості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562011" y="4508359"/>
            <a:ext cx="245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ґрунтується </a:t>
            </a:r>
            <a:r>
              <a:rPr lang="uk-UA" dirty="0" smtClean="0"/>
              <a:t>на </a:t>
            </a:r>
            <a:r>
              <a:rPr lang="uk-UA" dirty="0"/>
              <a:t>критерії </a:t>
            </a:r>
            <a:r>
              <a:rPr lang="uk-UA" dirty="0" err="1"/>
              <a:t>релевантності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769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вмісту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88" y="1924558"/>
            <a:ext cx="4846815" cy="36351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/>
              <a:t>Вітчизняні </a:t>
            </a:r>
            <a:r>
              <a:rPr lang="uk-UA" sz="4000" b="1" dirty="0" smtClean="0"/>
              <a:t>підходи до </a:t>
            </a:r>
            <a:r>
              <a:rPr lang="uk-UA" sz="4000" b="1" dirty="0"/>
              <a:t>управління </a:t>
            </a:r>
            <a:r>
              <a:rPr lang="uk-UA" sz="4000" b="1" dirty="0" smtClean="0"/>
              <a:t>закладом освіти розглядають </a:t>
            </a:r>
            <a:r>
              <a:rPr lang="uk-UA" sz="4000" b="1" dirty="0"/>
              <a:t>з різних аспектів</a:t>
            </a:r>
            <a:endParaRPr lang="uk-UA" sz="40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669420" y="1737360"/>
            <a:ext cx="3236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Вплив на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керовану систему з метою максимального її функціонування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4132058" y="1750423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Управління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закладом освіти,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як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специфічна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діяльність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8075241" y="1691193"/>
            <a:ext cx="3650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Підході до управління, як цілеспрямованій діяльності</a:t>
            </a:r>
            <a:endParaRPr lang="uk-UA" dirty="0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29" y="2423845"/>
            <a:ext cx="2476500" cy="2400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17" y="2337524"/>
            <a:ext cx="3845082" cy="2450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9420" y="4633467"/>
            <a:ext cx="2976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спрямованого на досягнення якісно нових завдань за рахунок циклічно здійснюваних переходів у якісно новий стан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05794" y="4976949"/>
            <a:ext cx="3487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спрямованість на досягнення освітніх цілей та цілей розвитку </a:t>
            </a:r>
            <a:r>
              <a:rPr lang="uk-UA" dirty="0" smtClean="0"/>
              <a:t>закладу освіти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7977917" y="4824145"/>
            <a:ext cx="3961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сукупність організаційних, методичних, кадрових та інших заходів, спрямованих на нормальне функціонування педагогічного процесу</a:t>
            </a:r>
          </a:p>
        </p:txBody>
      </p:sp>
    </p:spTree>
    <p:extLst>
      <p:ext uri="{BB962C8B-B14F-4D97-AF65-F5344CB8AC3E}">
        <p14:creationId xmlns:p14="http://schemas.microsoft.com/office/powerpoint/2010/main" val="2502862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Кібернетичний підхід до управління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35" y="2175267"/>
            <a:ext cx="8522882" cy="25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97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управление персонал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11" y="607034"/>
            <a:ext cx="10173569" cy="4819059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695" y="46238"/>
            <a:ext cx="10058400" cy="6408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Управління закладом освіти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39695" y="5426093"/>
            <a:ext cx="10058400" cy="1000629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це </a:t>
            </a:r>
            <a:r>
              <a:rPr lang="uk-UA" dirty="0">
                <a:solidFill>
                  <a:srgbClr val="C00000"/>
                </a:solidFill>
              </a:rPr>
              <a:t>цілеспрямовані взаємодія керівників, інших учасників освітнього процесу, громадськості, з метою забезпечення досягнення освітніх цілей та цілей розвитку </a:t>
            </a:r>
            <a:r>
              <a:rPr lang="uk-UA" dirty="0" smtClean="0">
                <a:solidFill>
                  <a:srgbClr val="C00000"/>
                </a:solidFill>
              </a:rPr>
              <a:t>закладу освіти.</a:t>
            </a:r>
            <a:endParaRPr lang="uk-UA" dirty="0">
              <a:solidFill>
                <a:srgbClr val="C00000"/>
              </a:solidFill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318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Основні компоненти </a:t>
            </a:r>
            <a:r>
              <a:rPr lang="uk-UA" b="1" dirty="0"/>
              <a:t>педагогічної </a:t>
            </a:r>
            <a:r>
              <a:rPr lang="uk-UA" b="1" dirty="0" smtClean="0"/>
              <a:t>системи</a:t>
            </a:r>
            <a:endParaRPr lang="uk-UA" dirty="0"/>
          </a:p>
        </p:txBody>
      </p:sp>
      <p:pic>
        <p:nvPicPr>
          <p:cNvPr id="5122" name="Picture 2" descr="Картинки по запросу управление персонало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90750"/>
            <a:ext cx="61341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493520" y="5214146"/>
            <a:ext cx="9361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Керівники,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науково-педагогічні працівники,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учні, слухачі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студенти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Між ними відбувається постійний обмін інформацією.</a:t>
            </a:r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57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спектива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</TotalTime>
  <Words>328</Words>
  <Application>Microsoft Office PowerPoint</Application>
  <PresentationFormat>Широкоэкранный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Times New Roman</vt:lpstr>
      <vt:lpstr>Ретроспектива</vt:lpstr>
      <vt:lpstr>Використання інформаційно-комунікаційних технологій в управлінській діяльності керівника закладу освіти</vt:lpstr>
      <vt:lpstr>Мета заняття:</vt:lpstr>
      <vt:lpstr>Навчальні питання:</vt:lpstr>
      <vt:lpstr>Актуальність заняття:</vt:lpstr>
      <vt:lpstr>Західна теорія управління освітніми установами </vt:lpstr>
      <vt:lpstr>Вітчизняні підходи до управління закладом освіти розглядають з різних аспектів</vt:lpstr>
      <vt:lpstr>Кібернетичний підхід до управління</vt:lpstr>
      <vt:lpstr>Управління закладом освіти</vt:lpstr>
      <vt:lpstr>Основні компоненти педагогічної системи</vt:lpstr>
      <vt:lpstr>Презентация PowerPoint</vt:lpstr>
      <vt:lpstr>Ефективність вирішення завдань управління керівником закладу освіти залежить від обсягу інформації, що використовується в процесах управління освітньою, наукової, адміністративною та іншими видами діяльності закладу освіти.</vt:lpstr>
      <vt:lpstr>ІКТ в управлінській діяльності</vt:lpstr>
      <vt:lpstr>Сучасні ІКТ технології</vt:lpstr>
      <vt:lpstr>ЛІТЕРАТУРА: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інформаційно-комунікаційних технологій в управлінській діяльності керівника навчального закладу</dc:title>
  <dc:creator>Касьян Сергій</dc:creator>
  <cp:lastModifiedBy>Касьян Сергій</cp:lastModifiedBy>
  <cp:revision>20</cp:revision>
  <dcterms:created xsi:type="dcterms:W3CDTF">2017-01-17T20:22:22Z</dcterms:created>
  <dcterms:modified xsi:type="dcterms:W3CDTF">2018-02-01T07:04:38Z</dcterms:modified>
</cp:coreProperties>
</file>