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435-0898-4E58-919D-5777AB97E801}" type="datetimeFigureOut">
              <a:rPr lang="uk-UA" smtClean="0"/>
              <a:t>11.12.2017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847-D21F-4B75-965D-D4E8D87A7E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56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435-0898-4E58-919D-5777AB97E801}" type="datetimeFigureOut">
              <a:rPr lang="uk-UA" smtClean="0"/>
              <a:t>11.12.2017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847-D21F-4B75-965D-D4E8D87A7E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52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435-0898-4E58-919D-5777AB97E801}" type="datetimeFigureOut">
              <a:rPr lang="uk-UA" smtClean="0"/>
              <a:t>11.12.2017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847-D21F-4B75-965D-D4E8D87A7E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41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435-0898-4E58-919D-5777AB97E801}" type="datetimeFigureOut">
              <a:rPr lang="uk-UA" smtClean="0"/>
              <a:t>11.12.2017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847-D21F-4B75-965D-D4E8D87A7E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732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435-0898-4E58-919D-5777AB97E801}" type="datetimeFigureOut">
              <a:rPr lang="uk-UA" smtClean="0"/>
              <a:t>11.12.2017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847-D21F-4B75-965D-D4E8D87A7E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83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435-0898-4E58-919D-5777AB97E801}" type="datetimeFigureOut">
              <a:rPr lang="uk-UA" smtClean="0"/>
              <a:t>11.12.2017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847-D21F-4B75-965D-D4E8D87A7E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134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435-0898-4E58-919D-5777AB97E801}" type="datetimeFigureOut">
              <a:rPr lang="uk-UA" smtClean="0"/>
              <a:t>11.12.2017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847-D21F-4B75-965D-D4E8D87A7E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703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435-0898-4E58-919D-5777AB97E801}" type="datetimeFigureOut">
              <a:rPr lang="uk-UA" smtClean="0"/>
              <a:t>11.12.2017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847-D21F-4B75-965D-D4E8D87A7E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08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435-0898-4E58-919D-5777AB97E801}" type="datetimeFigureOut">
              <a:rPr lang="uk-UA" smtClean="0"/>
              <a:t>11.12.2017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847-D21F-4B75-965D-D4E8D87A7E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575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435-0898-4E58-919D-5777AB97E801}" type="datetimeFigureOut">
              <a:rPr lang="uk-UA" smtClean="0"/>
              <a:t>11.12.2017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847-D21F-4B75-965D-D4E8D87A7E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135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435-0898-4E58-919D-5777AB97E801}" type="datetimeFigureOut">
              <a:rPr lang="uk-UA" smtClean="0"/>
              <a:t>11.12.2017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C2847-D21F-4B75-965D-D4E8D87A7E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352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5435-0898-4E58-919D-5777AB97E801}" type="datetimeFigureOut">
              <a:rPr lang="uk-UA" smtClean="0"/>
              <a:t>11.12.2017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2847-D21F-4B75-965D-D4E8D87A7EF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00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18" Type="http://schemas.openxmlformats.org/officeDocument/2006/relationships/hyperlink" Target="http://www.mova.info/" TargetMode="External"/><Relationship Id="rId3" Type="http://schemas.openxmlformats.org/officeDocument/2006/relationships/image" Target="../media/image51.png"/><Relationship Id="rId21" Type="http://schemas.openxmlformats.org/officeDocument/2006/relationships/hyperlink" Target="http://www.pravopys.net/" TargetMode="External"/><Relationship Id="rId7" Type="http://schemas.openxmlformats.org/officeDocument/2006/relationships/image" Target="../media/image55.png"/><Relationship Id="rId12" Type="http://schemas.openxmlformats.org/officeDocument/2006/relationships/hyperlink" Target="http://pravopisanie.online.ua/ukr/" TargetMode="External"/><Relationship Id="rId17" Type="http://schemas.openxmlformats.org/officeDocument/2006/relationships/hyperlink" Target="http://museum3dtours.com/" TargetMode="External"/><Relationship Id="rId2" Type="http://schemas.openxmlformats.org/officeDocument/2006/relationships/image" Target="../media/image50.png"/><Relationship Id="rId16" Type="http://schemas.openxmlformats.org/officeDocument/2006/relationships/image" Target="../media/image63.png"/><Relationship Id="rId20" Type="http://schemas.openxmlformats.org/officeDocument/2006/relationships/hyperlink" Target="http://linguist.univ.kiev.ua/WINS/pidruchn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2.png"/><Relationship Id="rId10" Type="http://schemas.openxmlformats.org/officeDocument/2006/relationships/image" Target="../media/image58.png"/><Relationship Id="rId19" Type="http://schemas.openxmlformats.org/officeDocument/2006/relationships/hyperlink" Target="http://tsybulyanskabigmirnet.blogspot.com/" TargetMode="External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1.png"/><Relationship Id="rId22" Type="http://schemas.openxmlformats.org/officeDocument/2006/relationships/hyperlink" Target="http://slovopedia.org.ua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hyperlink" Target="http://english-grammar.com.ua/" TargetMode="External"/><Relationship Id="rId3" Type="http://schemas.openxmlformats.org/officeDocument/2006/relationships/image" Target="../media/image65.png"/><Relationship Id="rId7" Type="http://schemas.openxmlformats.org/officeDocument/2006/relationships/hyperlink" Target="http://bi2o2t.ru/training/english" TargetMode="External"/><Relationship Id="rId12" Type="http://schemas.openxmlformats.org/officeDocument/2006/relationships/image" Target="../media/image71.png"/><Relationship Id="rId2" Type="http://schemas.openxmlformats.org/officeDocument/2006/relationships/image" Target="../media/image64.png"/><Relationship Id="rId16" Type="http://schemas.openxmlformats.org/officeDocument/2006/relationships/hyperlink" Target="http://ispanska.at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5" Type="http://schemas.openxmlformats.org/officeDocument/2006/relationships/image" Target="../media/image73.png"/><Relationship Id="rId10" Type="http://schemas.openxmlformats.org/officeDocument/2006/relationships/hyperlink" Target="http://visualdictionaryonline.com/" TargetMode="External"/><Relationship Id="rId4" Type="http://schemas.openxmlformats.org/officeDocument/2006/relationships/hyperlink" Target="http://lingualeo.ru/" TargetMode="External"/><Relationship Id="rId9" Type="http://schemas.openxmlformats.org/officeDocument/2006/relationships/image" Target="../media/image69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olderview?id=0B8OBeVLmnKhdNnJPNk1PTWRVOFU&amp;usp=shar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znanius.com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ukrprog.com/index.php?categoryID=2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rozumniki.net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novashkola.com.ua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://metodportal.net/" TargetMode="External"/><Relationship Id="rId18" Type="http://schemas.openxmlformats.org/officeDocument/2006/relationships/hyperlink" Target="http://ostriv.in.ua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hyperlink" Target="http://www.testorium.net/" TargetMode="External"/><Relationship Id="rId2" Type="http://schemas.openxmlformats.org/officeDocument/2006/relationships/image" Target="../media/image11.png"/><Relationship Id="rId16" Type="http://schemas.openxmlformats.org/officeDocument/2006/relationships/hyperlink" Target="https://play.google.com/store/apps/details?id=com.edhandboo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hyperlink" Target="http://osvita.ua/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hyperlink" Target="http://fij.com.ua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hyperlink" Target="http://prezi.com/" TargetMode="External"/><Relationship Id="rId3" Type="http://schemas.openxmlformats.org/officeDocument/2006/relationships/image" Target="../media/image23.png"/><Relationship Id="rId21" Type="http://schemas.openxmlformats.org/officeDocument/2006/relationships/hyperlink" Target="https://besmart.eduget.com/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hyperlink" Target="http://popcorn.webmaker.org/" TargetMode="External"/><Relationship Id="rId2" Type="http://schemas.openxmlformats.org/officeDocument/2006/relationships/image" Target="../media/image22.png"/><Relationship Id="rId16" Type="http://schemas.openxmlformats.org/officeDocument/2006/relationships/hyperlink" Target="http://sumopaint.com/" TargetMode="External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hyperlink" Target="http://master-test.net/" TargetMode="External"/><Relationship Id="rId10" Type="http://schemas.openxmlformats.org/officeDocument/2006/relationships/image" Target="../media/image30.png"/><Relationship Id="rId19" Type="http://schemas.openxmlformats.org/officeDocument/2006/relationships/hyperlink" Target="https://bubbl.us/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hyperlink" Target="http://learningapps.or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ua.pocketBook.diary" TargetMode="External"/><Relationship Id="rId3" Type="http://schemas.openxmlformats.org/officeDocument/2006/relationships/image" Target="../media/image36.png"/><Relationship Id="rId7" Type="http://schemas.openxmlformats.org/officeDocument/2006/relationships/hyperlink" Target="https://play.google.com/store/apps/details?id=tobi.tools.timetable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eptboard.com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hyperlink" Target="http://voblakah.com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hyperlink" Target="http://murzind.livejournal.com/101823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hyperlink" Target="https://drive.google.com/file/d/0B8OBeVLmnKhdcWJHQ3h1SElqZk0/edit?usp=sharing" TargetMode="External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hyperlink" Target="http://my-it-notes.com/2011/10/free-online-cources-for-self-educa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457" y="1122363"/>
            <a:ext cx="10551886" cy="2387600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Сучасні інтернет-сервіси</a:t>
            </a:r>
            <a:endParaRPr lang="uk-UA" sz="7200" b="1" dirty="0">
              <a:solidFill>
                <a:srgbClr val="FF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Тематична дискусія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13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Українська мова та </a:t>
            </a:r>
            <a:r>
              <a:rPr lang="uk-UA" b="1" dirty="0" smtClean="0">
                <a:solidFill>
                  <a:srgbClr val="FF0000"/>
                </a:solidFill>
              </a:rPr>
              <a:t>література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19" y="1565501"/>
            <a:ext cx="2878858" cy="684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19" y="2249714"/>
            <a:ext cx="2878858" cy="545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205" y="1565501"/>
            <a:ext cx="2537052" cy="1021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205" y="2566352"/>
            <a:ext cx="2537052" cy="579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2985" y="1565501"/>
            <a:ext cx="3545114" cy="10214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985" y="2586912"/>
            <a:ext cx="3545114" cy="342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619" y="3863536"/>
            <a:ext cx="3117569" cy="6358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619" y="4499430"/>
            <a:ext cx="3117569" cy="4354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7700" y="3855548"/>
            <a:ext cx="2407557" cy="6438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7330" y="4499430"/>
            <a:ext cx="2728295" cy="346755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4004164" y="3486216"/>
            <a:ext cx="3314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dirty="0" smtClean="0">
                <a:effectLst/>
                <a:latin typeface="Arial" panose="020B0604020202020204" pitchFamily="34" charset="0"/>
                <a:hlinkClick r:id="rId12"/>
              </a:rPr>
              <a:t>Онлайн-перевірка правопису</a:t>
            </a:r>
            <a:endParaRPr lang="uk-UA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2325" y="3855548"/>
            <a:ext cx="3822583" cy="5015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72325" y="4329615"/>
            <a:ext cx="3822583" cy="6052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28205" y="5154255"/>
            <a:ext cx="2857500" cy="7524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8016" y="5906730"/>
            <a:ext cx="2847689" cy="564628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838200" y="1149856"/>
            <a:ext cx="251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7"/>
              </a:rPr>
              <a:t>Віртуальні музеї</a:t>
            </a:r>
            <a:endParaRPr lang="uk-UA" sz="2400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3949400" y="1136138"/>
            <a:ext cx="3149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0" i="0" u="sng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8"/>
              </a:rPr>
              <a:t>Лінгвістичний</a:t>
            </a:r>
            <a:r>
              <a:rPr lang="uk-UA" sz="2000" b="0" i="0" u="sng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8"/>
              </a:rPr>
              <a:t> </a:t>
            </a:r>
            <a:r>
              <a:rPr lang="uk-UA" sz="2400" b="0" i="0" u="sng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8"/>
              </a:rPr>
              <a:t>портал</a:t>
            </a:r>
            <a:endParaRPr lang="uk-UA" sz="2400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7613945" y="1081454"/>
            <a:ext cx="3703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9"/>
              </a:rPr>
              <a:t>Блог "Еверест філології"</a:t>
            </a:r>
            <a:endParaRPr lang="uk-UA" sz="2400" dirty="0"/>
          </a:p>
        </p:txBody>
      </p:sp>
      <p:sp>
        <p:nvSpPr>
          <p:cNvPr id="22" name="Прямокутник 21"/>
          <p:cNvSpPr/>
          <p:nvPr/>
        </p:nvSpPr>
        <p:spPr>
          <a:xfrm>
            <a:off x="535561" y="3423722"/>
            <a:ext cx="3289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20"/>
              </a:rPr>
              <a:t>Підручник з української мови</a:t>
            </a:r>
            <a:endParaRPr lang="uk-UA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8028996" y="3381678"/>
            <a:ext cx="3309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0" i="0" u="none" strike="noStrike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21"/>
              </a:rPr>
              <a:t>Український правопис</a:t>
            </a:r>
            <a:endParaRPr lang="uk-UA" sz="2400"/>
          </a:p>
        </p:txBody>
      </p:sp>
      <p:sp>
        <p:nvSpPr>
          <p:cNvPr id="24" name="Прямокутник 23"/>
          <p:cNvSpPr/>
          <p:nvPr/>
        </p:nvSpPr>
        <p:spPr>
          <a:xfrm>
            <a:off x="4390451" y="4740970"/>
            <a:ext cx="2708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22"/>
              </a:rPr>
              <a:t>Онлайн-словники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066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Іноземна мова та </a:t>
            </a:r>
            <a:r>
              <a:rPr lang="uk-UA" b="1" dirty="0" smtClean="0">
                <a:solidFill>
                  <a:srgbClr val="FF0000"/>
                </a:solidFill>
              </a:rPr>
              <a:t>література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49" y="1617662"/>
            <a:ext cx="2139253" cy="632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24" y="2249713"/>
            <a:ext cx="2155477" cy="415969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88949" y="1201693"/>
            <a:ext cx="2139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0" i="0" u="none" strike="noStrike" dirty="0" err="1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/>
              </a:rPr>
              <a:t>ЛінгваЛео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437" y="1594344"/>
            <a:ext cx="2661043" cy="678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436" y="2273032"/>
            <a:ext cx="2661043" cy="34074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3196863" y="1201693"/>
            <a:ext cx="405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7"/>
              </a:rPr>
              <a:t>Онлайн-тренажер (англійська мова)</a:t>
            </a:r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2722" y="1617662"/>
            <a:ext cx="4378817" cy="4558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2721" y="2111107"/>
            <a:ext cx="4378817" cy="437882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7822086" y="1136163"/>
            <a:ext cx="338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0"/>
              </a:rPr>
              <a:t>Візуальний словник</a:t>
            </a:r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8949" y="3823380"/>
            <a:ext cx="4895850" cy="923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626" y="4727536"/>
            <a:ext cx="4724173" cy="579653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306057" y="3445179"/>
            <a:ext cx="526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3"/>
              </a:rPr>
              <a:t>Граматика англійської мови онлайн</a:t>
            </a:r>
            <a:endParaRPr lang="uk-UA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5336" y="3821200"/>
            <a:ext cx="4229100" cy="6381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5336" y="4436183"/>
            <a:ext cx="4223295" cy="666836"/>
          </a:xfrm>
          <a:prstGeom prst="rect">
            <a:avLst/>
          </a:prstGeom>
        </p:spPr>
      </p:pic>
      <p:sp>
        <p:nvSpPr>
          <p:cNvPr id="18" name="Прямокутник 17"/>
          <p:cNvSpPr/>
          <p:nvPr/>
        </p:nvSpPr>
        <p:spPr>
          <a:xfrm>
            <a:off x="6343861" y="3440132"/>
            <a:ext cx="4284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6"/>
              </a:rPr>
              <a:t>Вивчення іспанської мови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9501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38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078" flipV="1">
            <a:off x="1721249" y="4347857"/>
            <a:ext cx="5451334" cy="49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Навчальні питання:</a:t>
            </a:r>
            <a:endParaRPr lang="uk-UA" sz="6600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4457" y="1825625"/>
            <a:ext cx="11379199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1. </a:t>
            </a:r>
            <a:r>
              <a:rPr lang="uk-UA" sz="4800" dirty="0" smtClean="0"/>
              <a:t>Використання сучасних інтернет-сервісів у професійній діяльності педагога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26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МЕТА ЗАНЯТТЯ:</a:t>
            </a:r>
            <a:endParaRPr lang="uk-UA" sz="6600" b="1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400" dirty="0"/>
              <a:t>о</a:t>
            </a:r>
            <a:r>
              <a:rPr lang="uk-UA" sz="5400" dirty="0" smtClean="0"/>
              <a:t>знайомитися з існуючими сервісами </a:t>
            </a:r>
            <a:r>
              <a:rPr lang="uk-UA" sz="5400" dirty="0"/>
              <a:t>мережі Інтернет та </a:t>
            </a:r>
            <a:r>
              <a:rPr lang="uk-UA" sz="5400" dirty="0" smtClean="0"/>
              <a:t>методами впровадження </a:t>
            </a:r>
            <a:r>
              <a:rPr lang="uk-UA" sz="5400" dirty="0"/>
              <a:t>їх у освітній процес </a:t>
            </a:r>
            <a:r>
              <a:rPr lang="uk-UA" sz="5400" dirty="0" smtClean="0"/>
              <a:t>з метою забезпечення </a:t>
            </a:r>
            <a:r>
              <a:rPr lang="uk-UA" sz="5400" dirty="0"/>
              <a:t>більш </a:t>
            </a:r>
            <a:r>
              <a:rPr lang="uk-UA" sz="5400" dirty="0" smtClean="0"/>
              <a:t>ефективного </a:t>
            </a:r>
            <a:r>
              <a:rPr lang="uk-UA" sz="5400" dirty="0"/>
              <a:t>подання та засвоєння знань з різних </a:t>
            </a:r>
            <a:r>
              <a:rPr lang="uk-UA" sz="5400" smtClean="0"/>
              <a:t>освітніх предметів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19655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011" y="1454701"/>
            <a:ext cx="10515600" cy="706029"/>
          </a:xfrm>
        </p:spPr>
        <p:txBody>
          <a:bodyPr>
            <a:normAutofit fontScale="90000"/>
          </a:bodyPr>
          <a:lstStyle/>
          <a:p>
            <a:r>
              <a:rPr lang="uk-UA" sz="7200" dirty="0" smtClean="0">
                <a:solidFill>
                  <a:srgbClr val="FF0000"/>
                </a:solidFill>
              </a:rPr>
              <a:t>Цікаві відеоролики про освіту</a:t>
            </a:r>
            <a:endParaRPr lang="uk-UA" sz="7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152" y="2452971"/>
            <a:ext cx="3185584" cy="2940931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83051" y="5348970"/>
            <a:ext cx="11437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https://drive.google.com/drive/u/0/folders/0B8OBeVLmnKhdNnJPNk1PTWRVOFU</a:t>
            </a:r>
            <a:endParaRPr lang="uk-UA" sz="36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528045" y="3531639"/>
            <a:ext cx="3643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3"/>
              </a:rPr>
              <a:t>Цікаві відеоролики про освіту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518212" y="523751"/>
            <a:ext cx="11545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Для того щоб розпочати перейдіть на https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</a:rPr>
              <a:t>://skasian1.wixsite.com/mysite-2</a:t>
            </a:r>
          </a:p>
        </p:txBody>
      </p:sp>
    </p:spTree>
    <p:extLst>
      <p:ext uri="{BB962C8B-B14F-4D97-AF65-F5344CB8AC3E}">
        <p14:creationId xmlns:p14="http://schemas.microsoft.com/office/powerpoint/2010/main" val="6020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43" y="365125"/>
            <a:ext cx="11393714" cy="1325563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  <a:latin typeface="+mn-lt"/>
              </a:rPr>
              <a:t>Магазини</a:t>
            </a: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+mn-lt"/>
              </a:rPr>
              <a:t>електронних</a:t>
            </a: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+mn-lt"/>
              </a:rPr>
              <a:t>засобів</a:t>
            </a: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+mn-lt"/>
              </a:rPr>
              <a:t>навчального</a:t>
            </a: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+mn-lt"/>
              </a:rPr>
              <a:t>призначення</a:t>
            </a:r>
            <a:endParaRPr lang="uk-UA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Картинки по запросу інтернет магаз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1" y="2699657"/>
            <a:ext cx="42576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486" y="1514257"/>
            <a:ext cx="2423886" cy="7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486" y="2263137"/>
            <a:ext cx="2423886" cy="565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57" y="2939077"/>
            <a:ext cx="1619250" cy="962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857" y="3901102"/>
            <a:ext cx="2220685" cy="436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2055" y="2762009"/>
            <a:ext cx="2400300" cy="1466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5162" y="5252358"/>
            <a:ext cx="3800475" cy="7905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5161" y="6042932"/>
            <a:ext cx="3800475" cy="580673"/>
          </a:xfrm>
          <a:prstGeom prst="rect">
            <a:avLst/>
          </a:prstGeom>
        </p:spPr>
      </p:pic>
      <p:sp>
        <p:nvSpPr>
          <p:cNvPr id="11" name="Стрілка вниз 10"/>
          <p:cNvSpPr/>
          <p:nvPr/>
        </p:nvSpPr>
        <p:spPr>
          <a:xfrm rot="5637966">
            <a:off x="2895760" y="2929051"/>
            <a:ext cx="405427" cy="1093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низ 12"/>
          <p:cNvSpPr/>
          <p:nvPr/>
        </p:nvSpPr>
        <p:spPr>
          <a:xfrm rot="15854715">
            <a:off x="8470284" y="2930944"/>
            <a:ext cx="405427" cy="10312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низ 13"/>
          <p:cNvSpPr/>
          <p:nvPr/>
        </p:nvSpPr>
        <p:spPr>
          <a:xfrm rot="10800000">
            <a:off x="5883124" y="2828710"/>
            <a:ext cx="405427" cy="568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низ 14"/>
          <p:cNvSpPr/>
          <p:nvPr/>
        </p:nvSpPr>
        <p:spPr>
          <a:xfrm rot="21367455">
            <a:off x="6122977" y="4664574"/>
            <a:ext cx="405427" cy="568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642106" y="2442966"/>
            <a:ext cx="2777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hlinkClick r:id="rId10"/>
              </a:rPr>
              <a:t>Нова школа</a:t>
            </a:r>
            <a:endParaRPr lang="uk-UA" sz="2800" dirty="0"/>
          </a:p>
        </p:txBody>
      </p:sp>
      <p:sp>
        <p:nvSpPr>
          <p:cNvPr id="16" name="Прямокутник 15"/>
          <p:cNvSpPr/>
          <p:nvPr/>
        </p:nvSpPr>
        <p:spPr>
          <a:xfrm>
            <a:off x="7102535" y="1406184"/>
            <a:ext cx="1691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1"/>
              </a:rPr>
              <a:t>Розумники</a:t>
            </a:r>
            <a:endParaRPr lang="uk-UA" sz="2400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8772543" y="2202587"/>
            <a:ext cx="315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2"/>
              </a:rPr>
              <a:t>Українська програма</a:t>
            </a:r>
            <a:endParaRPr lang="uk-UA" sz="2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3542149" y="5209208"/>
            <a:ext cx="933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3"/>
              </a:rPr>
              <a:t>СМІТ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443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49" y="2507753"/>
            <a:ext cx="2706318" cy="941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>
                <a:solidFill>
                  <a:srgbClr val="FF0000"/>
                </a:solidFill>
              </a:rPr>
              <a:t>Сайти з корисною інформацією</a:t>
            </a:r>
            <a:endParaRPr lang="uk-UA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49" y="2369852"/>
            <a:ext cx="2914650" cy="167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49" y="4046252"/>
            <a:ext cx="2914650" cy="572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850" y="1016000"/>
            <a:ext cx="2706318" cy="1563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9699" y="1029072"/>
            <a:ext cx="2600325" cy="695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698" y="1724396"/>
            <a:ext cx="2600325" cy="8807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0024" y="2952069"/>
            <a:ext cx="1914525" cy="1581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0024" y="4546291"/>
            <a:ext cx="1953704" cy="5193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7389" y="4640221"/>
            <a:ext cx="2998393" cy="970519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3057239" y="5737782"/>
            <a:ext cx="2928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0" i="0" u="none" strike="noStrike" dirty="0" smtClean="0">
                <a:effectLst/>
                <a:latin typeface="Arial" panose="020B0604020202020204" pitchFamily="34" charset="0"/>
              </a:rPr>
              <a:t>Онлайн-довідники (для </a:t>
            </a:r>
            <a:r>
              <a:rPr lang="en-US" b="0" i="0" u="none" strike="noStrike" dirty="0" smtClean="0">
                <a:effectLst/>
                <a:latin typeface="Arial" panose="020B0604020202020204" pitchFamily="34" charset="0"/>
              </a:rPr>
              <a:t>Android)</a:t>
            </a:r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2131" y="4709140"/>
            <a:ext cx="2691494" cy="7129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2131" y="5553546"/>
            <a:ext cx="2691494" cy="311155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577849" y="1797503"/>
            <a:ext cx="3009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3"/>
              </a:rPr>
              <a:t>Методичний портал</a:t>
            </a:r>
            <a:endParaRPr lang="uk-UA" sz="2400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1576665" y="908532"/>
            <a:ext cx="228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4"/>
              </a:rPr>
              <a:t>Освіта України</a:t>
            </a:r>
            <a:endParaRPr lang="uk-UA" sz="2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9870023" y="925894"/>
            <a:ext cx="1118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5"/>
              </a:rPr>
              <a:t>Освіта</a:t>
            </a:r>
            <a:endParaRPr lang="uk-UA" sz="2400" dirty="0"/>
          </a:p>
        </p:txBody>
      </p:sp>
      <p:sp>
        <p:nvSpPr>
          <p:cNvPr id="19" name="Прямокутник 18"/>
          <p:cNvSpPr/>
          <p:nvPr/>
        </p:nvSpPr>
        <p:spPr>
          <a:xfrm>
            <a:off x="2721529" y="6206482"/>
            <a:ext cx="360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6"/>
              </a:rPr>
              <a:t>Онлайн-довідники (для </a:t>
            </a:r>
            <a:r>
              <a:rPr lang="en-US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6"/>
              </a:rPr>
              <a:t>Android)</a:t>
            </a:r>
            <a:endParaRPr lang="uk-UA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6327068" y="42977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7"/>
              </a:rPr>
              <a:t>Онлайн-тестування "</a:t>
            </a:r>
            <a:r>
              <a:rPr lang="uk-UA" b="0" i="0" u="none" strike="noStrike" dirty="0" err="1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7"/>
              </a:rPr>
              <a:t>Тесторіум</a:t>
            </a:r>
            <a:r>
              <a:rPr lang="uk-UA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7"/>
              </a:rPr>
              <a:t>"</a:t>
            </a:r>
            <a:endParaRPr lang="uk-UA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9790552" y="2484327"/>
            <a:ext cx="2020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8"/>
              </a:rPr>
              <a:t>Острів знань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407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err="1">
                <a:solidFill>
                  <a:srgbClr val="FF0000"/>
                </a:solidFill>
              </a:rPr>
              <a:t>Сервіси</a:t>
            </a:r>
            <a:r>
              <a:rPr lang="ru-RU" sz="4800" b="1" i="1" dirty="0">
                <a:solidFill>
                  <a:srgbClr val="FF0000"/>
                </a:solidFill>
              </a:rPr>
              <a:t> Веб 2.0 та </a:t>
            </a:r>
            <a:r>
              <a:rPr lang="ru-RU" sz="4800" b="1" i="1" dirty="0" err="1">
                <a:solidFill>
                  <a:srgbClr val="FF0000"/>
                </a:solidFill>
              </a:rPr>
              <a:t>хмарні</a:t>
            </a:r>
            <a:r>
              <a:rPr lang="ru-RU" sz="4800" b="1" i="1" dirty="0">
                <a:solidFill>
                  <a:srgbClr val="FF0000"/>
                </a:solidFill>
              </a:rPr>
              <a:t> </a:t>
            </a:r>
            <a:r>
              <a:rPr lang="ru-RU" sz="4800" b="1" i="1" dirty="0" err="1">
                <a:solidFill>
                  <a:srgbClr val="FF0000"/>
                </a:solidFill>
              </a:rPr>
              <a:t>технології</a:t>
            </a:r>
            <a:endParaRPr lang="uk-UA" sz="4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97" y="1252991"/>
            <a:ext cx="3181350" cy="752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97" y="2005466"/>
            <a:ext cx="3181350" cy="506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617" y="914400"/>
            <a:ext cx="2140474" cy="1559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617" y="2512050"/>
            <a:ext cx="2140474" cy="4156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331" y="1245462"/>
            <a:ext cx="2287326" cy="813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1727" y="2058733"/>
            <a:ext cx="5008074" cy="4533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497" y="3577904"/>
            <a:ext cx="3025822" cy="10652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304" y="4656180"/>
            <a:ext cx="3110207" cy="4354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7369" y="3590967"/>
            <a:ext cx="2102950" cy="10828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7369" y="4673829"/>
            <a:ext cx="2102950" cy="4205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3511" y="3046989"/>
            <a:ext cx="4143375" cy="10001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2775" y="4127181"/>
            <a:ext cx="3958310" cy="769671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272771" y="901682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4"/>
              </a:rPr>
              <a:t>Інтерактивні вправи </a:t>
            </a:r>
            <a:r>
              <a:rPr lang="en-US" b="0" i="0" u="none" strike="noStrike" dirty="0" err="1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4"/>
              </a:rPr>
              <a:t>learningapps</a:t>
            </a:r>
            <a:endParaRPr lang="uk-UA" dirty="0"/>
          </a:p>
        </p:txBody>
      </p:sp>
      <p:sp>
        <p:nvSpPr>
          <p:cNvPr id="22" name="Прямокутник 21"/>
          <p:cNvSpPr/>
          <p:nvPr/>
        </p:nvSpPr>
        <p:spPr>
          <a:xfrm>
            <a:off x="3282931" y="2869643"/>
            <a:ext cx="3973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5"/>
              </a:rPr>
              <a:t>Онлайн-тестування "Майстер-тест"</a:t>
            </a:r>
            <a:endParaRPr lang="uk-UA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7203549" y="901682"/>
            <a:ext cx="350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6"/>
              </a:rPr>
              <a:t>Графічний редактор </a:t>
            </a:r>
            <a:r>
              <a:rPr lang="en-US" b="0" i="0" u="none" strike="noStrike" dirty="0" err="1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6"/>
              </a:rPr>
              <a:t>Sumopaint</a:t>
            </a:r>
            <a:endParaRPr lang="uk-UA" dirty="0"/>
          </a:p>
        </p:txBody>
      </p:sp>
      <p:sp>
        <p:nvSpPr>
          <p:cNvPr id="24" name="Прямокутник 23"/>
          <p:cNvSpPr/>
          <p:nvPr/>
        </p:nvSpPr>
        <p:spPr>
          <a:xfrm>
            <a:off x="487977" y="3177720"/>
            <a:ext cx="3436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7"/>
              </a:rPr>
              <a:t>Редактор відео </a:t>
            </a:r>
            <a:r>
              <a:rPr lang="en-US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7"/>
              </a:rPr>
              <a:t>Popcorn Maker</a:t>
            </a:r>
            <a:endParaRPr lang="uk-UA" dirty="0"/>
          </a:p>
        </p:txBody>
      </p:sp>
      <p:sp>
        <p:nvSpPr>
          <p:cNvPr id="25" name="Прямокутник 24"/>
          <p:cNvSpPr/>
          <p:nvPr/>
        </p:nvSpPr>
        <p:spPr>
          <a:xfrm>
            <a:off x="4098788" y="3258479"/>
            <a:ext cx="3104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8"/>
              </a:rPr>
              <a:t>Динамічні презентації </a:t>
            </a:r>
            <a:r>
              <a:rPr lang="en-US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8"/>
              </a:rPr>
              <a:t>Prezi</a:t>
            </a:r>
            <a:endParaRPr lang="uk-UA" dirty="0"/>
          </a:p>
        </p:txBody>
      </p:sp>
      <p:sp>
        <p:nvSpPr>
          <p:cNvPr id="26" name="Прямокутник 25"/>
          <p:cNvSpPr/>
          <p:nvPr/>
        </p:nvSpPr>
        <p:spPr>
          <a:xfrm>
            <a:off x="7743376" y="2507937"/>
            <a:ext cx="3717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9"/>
              </a:rPr>
              <a:t>Інтелект-карти </a:t>
            </a:r>
            <a:r>
              <a:rPr lang="en-US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9"/>
              </a:rPr>
              <a:t>Bubble.us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17619" y="5727650"/>
            <a:ext cx="3381375" cy="4667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32774" y="6200203"/>
            <a:ext cx="2951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https://besmart.eduget.com/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34046" y="51305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1"/>
              </a:rPr>
              <a:t>Be smart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uk-UA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1"/>
              </a:rPr>
              <a:t>Інноваційний освітній проект з он-лайн навчання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932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rgbClr val="FF0000"/>
                </a:solidFill>
              </a:rPr>
              <a:t>Сервіси</a:t>
            </a:r>
            <a:r>
              <a:rPr lang="ru-RU" b="1" i="1" dirty="0">
                <a:solidFill>
                  <a:srgbClr val="FF0000"/>
                </a:solidFill>
              </a:rPr>
              <a:t> Веб 2.0 та </a:t>
            </a:r>
            <a:r>
              <a:rPr lang="ru-RU" b="1" i="1" dirty="0" err="1">
                <a:solidFill>
                  <a:srgbClr val="FF0000"/>
                </a:solidFill>
              </a:rPr>
              <a:t>хмарні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технології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3010"/>
            <a:ext cx="3703645" cy="781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54513"/>
            <a:ext cx="3703645" cy="513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118" y="1673450"/>
            <a:ext cx="4508800" cy="13948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743" y="4158569"/>
            <a:ext cx="4676775" cy="1704975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591114" y="1259210"/>
            <a:ext cx="4197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6"/>
              </a:rPr>
              <a:t>Спільна дошка </a:t>
            </a:r>
            <a:r>
              <a:rPr lang="en-US" sz="20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6"/>
              </a:rPr>
              <a:t>Conceptboard.com</a:t>
            </a:r>
            <a:endParaRPr lang="uk-UA" sz="20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096000" y="1204879"/>
            <a:ext cx="450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7"/>
              </a:rPr>
              <a:t>Розклад уроків (для </a:t>
            </a:r>
            <a:r>
              <a:rPr lang="en-US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7"/>
              </a:rPr>
              <a:t>Android)</a:t>
            </a:r>
            <a:endParaRPr lang="uk-UA" sz="2400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4026255" y="3696904"/>
            <a:ext cx="3581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8"/>
              </a:rPr>
              <a:t>Щоденник (для </a:t>
            </a:r>
            <a:r>
              <a:rPr lang="en-US" sz="24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8"/>
              </a:rPr>
              <a:t>Android)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545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i="1" dirty="0">
                <a:solidFill>
                  <a:srgbClr val="FF0000"/>
                </a:solidFill>
              </a:rPr>
              <a:t>Каталоги</a:t>
            </a:r>
            <a:endParaRPr lang="uk-UA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26" y="1409472"/>
            <a:ext cx="3305175" cy="2181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" y="3489096"/>
            <a:ext cx="3169330" cy="7263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058" y="1409472"/>
            <a:ext cx="2945864" cy="8586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058" y="2268132"/>
            <a:ext cx="2945864" cy="4079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058" y="2676118"/>
            <a:ext cx="2945864" cy="454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3058" y="3126792"/>
            <a:ext cx="2945864" cy="5833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9598" y="1388349"/>
            <a:ext cx="4065032" cy="11371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9598" y="2566580"/>
            <a:ext cx="4065032" cy="4012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9598" y="2967849"/>
            <a:ext cx="4065032" cy="3849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6204" y="4215401"/>
            <a:ext cx="2719571" cy="18942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8904" y="6236644"/>
            <a:ext cx="4178009" cy="378256"/>
          </a:xfrm>
          <a:prstGeom prst="rect">
            <a:avLst/>
          </a:prstGeom>
        </p:spPr>
      </p:pic>
      <p:sp>
        <p:nvSpPr>
          <p:cNvPr id="20" name="Прямокутник 19"/>
          <p:cNvSpPr/>
          <p:nvPr/>
        </p:nvSpPr>
        <p:spPr>
          <a:xfrm>
            <a:off x="495526" y="784768"/>
            <a:ext cx="3305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3"/>
              </a:rPr>
              <a:t>Каталог популярних сервісів </a:t>
            </a:r>
            <a:r>
              <a:rPr lang="en-US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3"/>
              </a:rPr>
              <a:t>voblakah.com</a:t>
            </a:r>
            <a:endParaRPr lang="uk-UA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4143375" y="916364"/>
            <a:ext cx="3558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u="sng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4"/>
              </a:rPr>
              <a:t>Світові ресурси для самоосвіти</a:t>
            </a:r>
            <a:endParaRPr lang="uk-UA" dirty="0"/>
          </a:p>
        </p:txBody>
      </p:sp>
      <p:sp>
        <p:nvSpPr>
          <p:cNvPr id="22" name="Прямокутник 21"/>
          <p:cNvSpPr/>
          <p:nvPr/>
        </p:nvSpPr>
        <p:spPr>
          <a:xfrm>
            <a:off x="8044716" y="710301"/>
            <a:ext cx="3173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u="none" strike="noStrike" dirty="0" err="1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5"/>
              </a:rPr>
              <a:t>Презентація</a:t>
            </a:r>
            <a:r>
              <a:rPr lang="ru-RU" sz="20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5"/>
              </a:rPr>
              <a:t> "</a:t>
            </a:r>
            <a:r>
              <a:rPr lang="ru-RU" sz="2000" b="0" i="0" u="none" strike="noStrike" dirty="0" err="1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5"/>
              </a:rPr>
              <a:t>Соціальні</a:t>
            </a:r>
            <a:r>
              <a:rPr lang="ru-RU" sz="20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5"/>
              </a:rPr>
              <a:t> </a:t>
            </a:r>
            <a:r>
              <a:rPr lang="ru-RU" sz="2000" b="0" i="0" u="none" strike="noStrike" dirty="0" err="1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5"/>
              </a:rPr>
              <a:t>сервіси</a:t>
            </a:r>
            <a:r>
              <a:rPr lang="ru-RU" sz="20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5"/>
              </a:rPr>
              <a:t> Веб 2.0</a:t>
            </a:r>
            <a:endParaRPr lang="uk-UA" sz="2000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4609808" y="3795897"/>
            <a:ext cx="2772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0" i="0" u="none" strike="noStrike" dirty="0" smtClean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16"/>
              </a:rPr>
              <a:t>Електронні бібліотеки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0895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217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Сучасні інтернет-сервіси</vt:lpstr>
      <vt:lpstr>Навчальні питання:</vt:lpstr>
      <vt:lpstr>МЕТА ЗАНЯТТЯ:</vt:lpstr>
      <vt:lpstr>Цікаві відеоролики про освіту</vt:lpstr>
      <vt:lpstr>Магазини електронних засобів навчального призначення</vt:lpstr>
      <vt:lpstr>Сайти з корисною інформацією</vt:lpstr>
      <vt:lpstr>Сервіси Веб 2.0 та хмарні технології</vt:lpstr>
      <vt:lpstr>Сервіси Веб 2.0 та хмарні технології</vt:lpstr>
      <vt:lpstr>Каталоги</vt:lpstr>
      <vt:lpstr>Українська мова та література</vt:lpstr>
      <vt:lpstr>Іноземна мова та література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Касьян Сергій</dc:creator>
  <cp:lastModifiedBy>Касьян Сергій</cp:lastModifiedBy>
  <cp:revision>31</cp:revision>
  <dcterms:created xsi:type="dcterms:W3CDTF">2017-11-19T17:08:06Z</dcterms:created>
  <dcterms:modified xsi:type="dcterms:W3CDTF">2017-12-11T12:00:27Z</dcterms:modified>
</cp:coreProperties>
</file>