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1BD-3F4B-4897-9A99-07D877F194E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F97-3282-4B9D-82B6-35B8D7EB32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326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1BD-3F4B-4897-9A99-07D877F194E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F97-3282-4B9D-82B6-35B8D7EB32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528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1BD-3F4B-4897-9A99-07D877F194E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F97-3282-4B9D-82B6-35B8D7EB32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035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1BD-3F4B-4897-9A99-07D877F194E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F97-3282-4B9D-82B6-35B8D7EB32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394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1BD-3F4B-4897-9A99-07D877F194E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F97-3282-4B9D-82B6-35B8D7EB32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02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1BD-3F4B-4897-9A99-07D877F194E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F97-3282-4B9D-82B6-35B8D7EB32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09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1BD-3F4B-4897-9A99-07D877F194E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F97-3282-4B9D-82B6-35B8D7EB32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7634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1BD-3F4B-4897-9A99-07D877F194E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F97-3282-4B9D-82B6-35B8D7EB32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4751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1BD-3F4B-4897-9A99-07D877F194E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F97-3282-4B9D-82B6-35B8D7EB32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75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1BD-3F4B-4897-9A99-07D877F194E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8DFBF97-3282-4B9D-82B6-35B8D7EB32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263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1BD-3F4B-4897-9A99-07D877F194E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F97-3282-4B9D-82B6-35B8D7EB32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413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1BD-3F4B-4897-9A99-07D877F194E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F97-3282-4B9D-82B6-35B8D7EB32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645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1BD-3F4B-4897-9A99-07D877F194E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F97-3282-4B9D-82B6-35B8D7EB32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137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1BD-3F4B-4897-9A99-07D877F194E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F97-3282-4B9D-82B6-35B8D7EB32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863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1BD-3F4B-4897-9A99-07D877F194E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F97-3282-4B9D-82B6-35B8D7EB32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168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1BD-3F4B-4897-9A99-07D877F194E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F97-3282-4B9D-82B6-35B8D7EB32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58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1BD-3F4B-4897-9A99-07D877F194E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F97-3282-4B9D-82B6-35B8D7EB32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513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08B1BD-3F4B-4897-9A99-07D877F194E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DFBF97-3282-4B9D-82B6-35B8D7EB32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84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jigsawplane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youtu.be/urcCOUecZu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slideshare.net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timetoas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ideshare.net/ukit_official/slideshare-rus-48049561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youtu.be/lWrMq6EipX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youtu.be/sJuE7Rgm2d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mathlessons.ucoz.com/index/uroki_matematiki_s_multimedijnoj_interaktivnoj_doskoj_prezentacii_k_urokam_matematiki_v_5_6_kh_klasakh/0-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dy.com/?49.497,29.531,4" TargetMode="External"/><Relationship Id="rId7" Type="http://schemas.openxmlformats.org/officeDocument/2006/relationships/hyperlink" Target="https://earth.nullschool.net/#current/wind/surface/level/orthographic=-322.97,43.08,265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ventusky.com/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oshworth.com/dev/pixelspace/pixelspace_solarsystem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" TargetMode="External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periodic-videos" TargetMode="External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roomscreen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youtu.be/2O70WXwHZK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aco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cacoo.com/tutorials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lucidchar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youtu.be/xtDym9Iasb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calameo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calameo.com/books/0014939803e0253da38b2" TargetMode="External"/><Relationship Id="rId4" Type="http://schemas.openxmlformats.org/officeDocument/2006/relationships/hyperlink" Target="http://www.slideboom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lideboom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youtu.be/b_e4-p6mCxE" TargetMode="External"/><Relationship Id="rId4" Type="http://schemas.openxmlformats.org/officeDocument/2006/relationships/hyperlink" Target="http://olessiasalieva.blogspot.com/2011/02/slideboom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інтернет</a:t>
            </a:r>
            <a:r>
              <a:rPr lang="ru-RU" b="1" dirty="0" smtClean="0"/>
              <a:t>- </a:t>
            </a:r>
            <a:r>
              <a:rPr lang="ru-RU" b="1" dirty="0" err="1"/>
              <a:t>сервісів</a:t>
            </a:r>
            <a:r>
              <a:rPr lang="ru-RU" b="1" dirty="0"/>
              <a:t> для </a:t>
            </a:r>
            <a:r>
              <a:rPr lang="ru-RU" b="1" dirty="0" err="1"/>
              <a:t>візуалізації</a:t>
            </a:r>
            <a:r>
              <a:rPr lang="ru-RU" b="1" dirty="0"/>
              <a:t> </a:t>
            </a:r>
            <a:r>
              <a:rPr lang="ru-RU" b="1" dirty="0" err="1"/>
              <a:t>навчального</a:t>
            </a:r>
            <a:r>
              <a:rPr lang="ru-RU" b="1" dirty="0"/>
              <a:t> </a:t>
            </a:r>
            <a:r>
              <a:rPr lang="ru-RU" b="1" dirty="0" err="1"/>
              <a:t>матеріалу</a:t>
            </a:r>
            <a:endParaRPr lang="uk-UA" b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/>
              <a:t>Тематична</a:t>
            </a:r>
            <a:r>
              <a:rPr lang="ru-RU" b="1" dirty="0"/>
              <a:t> </a:t>
            </a:r>
            <a:r>
              <a:rPr lang="ru-RU" b="1" dirty="0" err="1"/>
              <a:t>дискусія</a:t>
            </a:r>
            <a:r>
              <a:rPr lang="ru-RU" b="1" dirty="0"/>
              <a:t> 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00389"/>
            <a:ext cx="2293257" cy="20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490824" y="239876"/>
            <a:ext cx="3384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46464"/>
                </a:solidFill>
                <a:latin typeface="Arial Narrow,Bold"/>
                <a:hlinkClick r:id="rId2"/>
              </a:rPr>
              <a:t>http://www.jigsawplanet.com</a:t>
            </a: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490824" y="609208"/>
            <a:ext cx="40956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Arial Narrow" panose="020B0606020202030204" pitchFamily="34" charset="0"/>
              </a:rPr>
              <a:t>Сервіс дозволяє зробити</a:t>
            </a:r>
          </a:p>
          <a:p>
            <a:r>
              <a:rPr lang="uk-UA" sz="2800" dirty="0">
                <a:latin typeface="Arial Narrow" panose="020B0606020202030204" pitchFamily="34" charset="0"/>
              </a:rPr>
              <a:t>збирання </a:t>
            </a:r>
            <a:r>
              <a:rPr lang="uk-UA" sz="2800" dirty="0" err="1">
                <a:latin typeface="Arial Narrow" panose="020B0606020202030204" pitchFamily="34" charset="0"/>
              </a:rPr>
              <a:t>пазлів</a:t>
            </a:r>
            <a:r>
              <a:rPr lang="uk-UA" sz="2800" dirty="0">
                <a:latin typeface="Arial Narrow" panose="020B0606020202030204" pitchFamily="34" charset="0"/>
              </a:rPr>
              <a:t> доступним</a:t>
            </a:r>
          </a:p>
          <a:p>
            <a:r>
              <a:rPr lang="uk-UA" sz="2800" dirty="0" smtClean="0">
                <a:latin typeface="Arial Narrow" panose="020B0606020202030204" pitchFamily="34" charset="0"/>
              </a:rPr>
              <a:t>та простим способом</a:t>
            </a:r>
            <a:endParaRPr lang="uk-UA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670" y="0"/>
            <a:ext cx="6979330" cy="3252037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983850" y="3252037"/>
            <a:ext cx="313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4"/>
              </a:rPr>
              <a:t>https://youtu.be/urcCOUecZu0</a:t>
            </a:r>
            <a:endParaRPr lang="uk-UA" dirty="0"/>
          </a:p>
        </p:txBody>
      </p:sp>
      <p:pic>
        <p:nvPicPr>
          <p:cNvPr id="9" name="Picture 4" descr="Картинки по запросу пиктограмма виде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605" y="3176888"/>
            <a:ext cx="852563" cy="8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969168" y="3541595"/>
            <a:ext cx="3320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Відео-урок щодо </a:t>
            </a:r>
            <a:r>
              <a:rPr lang="uk-UA" dirty="0" smtClean="0"/>
              <a:t>використання</a:t>
            </a:r>
          </a:p>
          <a:p>
            <a:r>
              <a:rPr lang="uk-UA" dirty="0" smtClean="0"/>
              <a:t> </a:t>
            </a:r>
            <a:r>
              <a:rPr lang="en-US" b="1" dirty="0" err="1">
                <a:solidFill>
                  <a:srgbClr val="646464"/>
                </a:solidFill>
                <a:latin typeface="Arial Narrow,Bold"/>
              </a:rPr>
              <a:t>jigsawplanet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08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0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646464"/>
                </a:solidFill>
                <a:latin typeface="Arial Narrow,Bold"/>
                <a:hlinkClick r:id="rId2"/>
              </a:rPr>
              <a:t>http://timetoast.com</a:t>
            </a:r>
            <a:endParaRPr lang="en-US" b="1" dirty="0">
              <a:solidFill>
                <a:srgbClr val="646464"/>
              </a:solidFill>
              <a:latin typeface="Arial Narrow,Bold"/>
            </a:endParaRPr>
          </a:p>
          <a:p>
            <a:r>
              <a:rPr lang="en-US" b="1" dirty="0">
                <a:solidFill>
                  <a:srgbClr val="646464"/>
                </a:solidFill>
                <a:latin typeface="Arial Narrow,Bold"/>
                <a:hlinkClick r:id="rId3"/>
              </a:rPr>
              <a:t>http://</a:t>
            </a:r>
            <a:r>
              <a:rPr lang="en-US" b="1" dirty="0" smtClean="0">
                <a:solidFill>
                  <a:srgbClr val="646464"/>
                </a:solidFill>
                <a:latin typeface="Arial Narrow,Bold"/>
                <a:hlinkClick r:id="rId3"/>
              </a:rPr>
              <a:t>www.slideshare.net</a:t>
            </a:r>
            <a:endParaRPr lang="en-US" b="1" dirty="0">
              <a:solidFill>
                <a:srgbClr val="646464"/>
              </a:solidFill>
              <a:latin typeface="Arial Narrow,Bold"/>
            </a:endParaRPr>
          </a:p>
          <a:p>
            <a:r>
              <a:rPr lang="uk-UA" sz="2400" dirty="0" smtClean="0">
                <a:latin typeface="Arial Narrow" panose="020B0606020202030204" pitchFamily="34" charset="0"/>
              </a:rPr>
              <a:t>Власна </a:t>
            </a:r>
            <a:r>
              <a:rPr lang="uk-UA" sz="2400" dirty="0">
                <a:latin typeface="Arial Narrow" panose="020B0606020202030204" pitchFamily="34" charset="0"/>
              </a:rPr>
              <a:t>інтерактивна</a:t>
            </a:r>
          </a:p>
          <a:p>
            <a:r>
              <a:rPr lang="uk-UA" sz="2400" dirty="0">
                <a:latin typeface="Arial Narrow" panose="020B0606020202030204" pitchFamily="34" charset="0"/>
              </a:rPr>
              <a:t>хронологічна шкала часу</a:t>
            </a:r>
          </a:p>
          <a:p>
            <a:r>
              <a:rPr lang="uk-UA" sz="2400" dirty="0">
                <a:latin typeface="Arial Narrow" panose="020B0606020202030204" pitchFamily="34" charset="0"/>
              </a:rPr>
              <a:t>наповнена</a:t>
            </a:r>
          </a:p>
          <a:p>
            <a:r>
              <a:rPr lang="uk-UA" sz="2400" dirty="0">
                <a:latin typeface="Arial Narrow" panose="020B0606020202030204" pitchFamily="34" charset="0"/>
              </a:rPr>
              <a:t>фотографіями, текстами та</a:t>
            </a:r>
          </a:p>
          <a:p>
            <a:r>
              <a:rPr lang="uk-UA" sz="2400" dirty="0">
                <a:latin typeface="Arial Narrow" panose="020B0606020202030204" pitchFamily="34" charset="0"/>
              </a:rPr>
              <a:t>ілюстраціями</a:t>
            </a:r>
            <a:endParaRPr lang="uk-UA" sz="24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8195252" y="157819"/>
            <a:ext cx="3047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4"/>
              </a:rPr>
              <a:t>https://youtu.be/lWrMq6EipXI</a:t>
            </a: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8233548" y="63613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646464"/>
                </a:solidFill>
                <a:latin typeface="Arial Narrow,Bold"/>
              </a:rPr>
              <a:t>timetoast</a:t>
            </a:r>
            <a:endParaRPr lang="uk-UA" dirty="0"/>
          </a:p>
        </p:txBody>
      </p:sp>
      <p:pic>
        <p:nvPicPr>
          <p:cNvPr id="7" name="Picture 4" descr="Картинки по запросу пиктограмма виде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2689" y="180176"/>
            <a:ext cx="852563" cy="8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/>
          <p:cNvSpPr/>
          <p:nvPr/>
        </p:nvSpPr>
        <p:spPr>
          <a:xfrm>
            <a:off x="8207199" y="393784"/>
            <a:ext cx="3320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Відео-урок щодо використання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3226476" y="55738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hlinkClick r:id="rId6"/>
              </a:rPr>
              <a:t>https://www.slideshare.net/ukit_official/slideshare-rus-48049561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226476" y="5168348"/>
            <a:ext cx="358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Інструкція до </a:t>
            </a:r>
            <a:r>
              <a:rPr lang="en-US" sz="2400" b="1" dirty="0" err="1">
                <a:latin typeface="Arial Narrow,Bold"/>
              </a:rPr>
              <a:t>slideshare</a:t>
            </a:r>
            <a:endParaRPr lang="uk-UA" sz="2400" b="1" u="sng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306" y="2696235"/>
            <a:ext cx="5431985" cy="17324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5870" y="157819"/>
            <a:ext cx="3984872" cy="190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565" y="0"/>
            <a:ext cx="6081435" cy="3861933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4565" y="230779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Arial Narrow,Bold"/>
                <a:hlinkClick r:id="rId3"/>
              </a:rPr>
              <a:t>https</a:t>
            </a:r>
            <a:r>
              <a:rPr lang="en-US" sz="2800" b="1" dirty="0" smtClean="0">
                <a:latin typeface="Arial Narrow,Bold"/>
                <a:hlinkClick r:id="rId3"/>
              </a:rPr>
              <a:t>://LearningApps.org </a:t>
            </a:r>
            <a:r>
              <a:rPr lang="en-US" sz="2800" dirty="0">
                <a:latin typeface="Arial Narrow" panose="020B0606020202030204" pitchFamily="34" charset="0"/>
              </a:rPr>
              <a:t>– </a:t>
            </a:r>
            <a:r>
              <a:rPr lang="uk-UA" sz="2800" dirty="0">
                <a:latin typeface="Arial Narrow" panose="020B0606020202030204" pitchFamily="34" charset="0"/>
              </a:rPr>
              <a:t>це додаток для</a:t>
            </a:r>
          </a:p>
          <a:p>
            <a:r>
              <a:rPr lang="uk-UA" sz="2800" dirty="0">
                <a:latin typeface="Arial Narrow" panose="020B0606020202030204" pitchFamily="34" charset="0"/>
              </a:rPr>
              <a:t>підтримки навчання і процесу</a:t>
            </a:r>
          </a:p>
          <a:p>
            <a:r>
              <a:rPr lang="uk-UA" sz="2800" dirty="0">
                <a:latin typeface="Arial Narrow" panose="020B0606020202030204" pitchFamily="34" charset="0"/>
              </a:rPr>
              <a:t>викладання за допомогою</a:t>
            </a:r>
          </a:p>
          <a:p>
            <a:r>
              <a:rPr lang="uk-UA" sz="2800" dirty="0">
                <a:latin typeface="Arial Narrow" panose="020B0606020202030204" pitchFamily="34" charset="0"/>
              </a:rPr>
              <a:t>інтерактивних модулів.</a:t>
            </a:r>
            <a:endParaRPr lang="uk-UA" sz="2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0" y="2445167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>
                <a:latin typeface="Arial Narrow" panose="020B0606020202030204" pitchFamily="34" charset="0"/>
              </a:rPr>
              <a:t>Ресурс дозволяє</a:t>
            </a:r>
          </a:p>
          <a:p>
            <a:r>
              <a:rPr lang="uk-UA" sz="2800" dirty="0">
                <a:latin typeface="Arial Narrow" panose="020B0606020202030204" pitchFamily="34" charset="0"/>
              </a:rPr>
              <a:t>організовувати дистанційне навчання</a:t>
            </a:r>
          </a:p>
          <a:p>
            <a:r>
              <a:rPr lang="uk-UA" sz="2800" dirty="0">
                <a:latin typeface="Arial Narrow" panose="020B0606020202030204" pitchFamily="34" charset="0"/>
              </a:rPr>
              <a:t>за рахунок створення віртуальних</a:t>
            </a:r>
          </a:p>
          <a:p>
            <a:r>
              <a:rPr lang="uk-UA" sz="2800" dirty="0">
                <a:latin typeface="Arial Narrow" panose="020B0606020202030204" pitchFamily="34" charset="0"/>
              </a:rPr>
              <a:t>класів.</a:t>
            </a:r>
          </a:p>
          <a:p>
            <a:r>
              <a:rPr lang="uk-UA" sz="2800" dirty="0">
                <a:latin typeface="Arial Narrow" panose="020B0606020202030204" pitchFamily="34" charset="0"/>
              </a:rPr>
              <a:t>Сервіс підтримує можливість</a:t>
            </a:r>
          </a:p>
          <a:p>
            <a:r>
              <a:rPr lang="ru-RU" sz="2800" dirty="0" err="1">
                <a:latin typeface="Arial Narrow" panose="020B0606020202030204" pitchFamily="34" charset="0"/>
              </a:rPr>
              <a:t>зворотнього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зв'язку</a:t>
            </a:r>
            <a:r>
              <a:rPr lang="ru-RU" sz="2800" dirty="0">
                <a:latin typeface="Arial Narrow" panose="020B0606020202030204" pitchFamily="34" charset="0"/>
              </a:rPr>
              <a:t>, де </a:t>
            </a:r>
            <a:r>
              <a:rPr lang="ru-RU" sz="2800" dirty="0" err="1">
                <a:latin typeface="Arial Narrow" panose="020B0606020202030204" pitchFamily="34" charset="0"/>
              </a:rPr>
              <a:t>ви</a:t>
            </a:r>
            <a:r>
              <a:rPr lang="ru-RU" sz="2800" dirty="0">
                <a:latin typeface="Arial Narrow" panose="020B0606020202030204" pitchFamily="34" charset="0"/>
              </a:rPr>
              <a:t> можете</a:t>
            </a:r>
          </a:p>
          <a:p>
            <a:r>
              <a:rPr lang="ru-RU" sz="2800" dirty="0" err="1">
                <a:latin typeface="Arial Narrow" panose="020B0606020202030204" pitchFamily="34" charset="0"/>
              </a:rPr>
              <a:t>задавати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питання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uk-UA" sz="2800" dirty="0" smtClean="0">
                <a:latin typeface="Arial Narrow" panose="020B0606020202030204" pitchFamily="34" charset="0"/>
              </a:rPr>
              <a:t>щодо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створення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>
                <a:latin typeface="Arial Narrow" panose="020B0606020202030204" pitchFamily="34" charset="0"/>
              </a:rPr>
              <a:t>та</a:t>
            </a:r>
          </a:p>
          <a:p>
            <a:r>
              <a:rPr lang="uk-UA" sz="2800" dirty="0" smtClean="0">
                <a:latin typeface="Arial Narrow" panose="020B0606020202030204" pitchFamily="34" charset="0"/>
              </a:rPr>
              <a:t>роботи </a:t>
            </a:r>
            <a:r>
              <a:rPr lang="uk-UA" sz="2800" dirty="0">
                <a:latin typeface="Arial Narrow" panose="020B0606020202030204" pitchFamily="34" charset="0"/>
              </a:rPr>
              <a:t>у віртуальному</a:t>
            </a:r>
          </a:p>
          <a:p>
            <a:r>
              <a:rPr lang="uk-UA" sz="2800" dirty="0">
                <a:latin typeface="Arial Narrow" panose="020B0606020202030204" pitchFamily="34" charset="0"/>
              </a:rPr>
              <a:t>класі, </a:t>
            </a:r>
            <a:r>
              <a:rPr lang="uk-UA" sz="2800" dirty="0" smtClean="0">
                <a:latin typeface="Arial Narrow" panose="020B0606020202030204" pitchFamily="34" charset="0"/>
              </a:rPr>
              <a:t>ділитися </a:t>
            </a:r>
            <a:r>
              <a:rPr lang="uk-UA" sz="2800" dirty="0">
                <a:latin typeface="Arial Narrow" panose="020B0606020202030204" pitchFamily="34" charset="0"/>
              </a:rPr>
              <a:t>власним досвідом</a:t>
            </a:r>
          </a:p>
          <a:p>
            <a:r>
              <a:rPr lang="uk-UA" sz="2800" dirty="0">
                <a:latin typeface="Arial Narrow" panose="020B0606020202030204" pitchFamily="34" charset="0"/>
              </a:rPr>
              <a:t>роботи у цій </a:t>
            </a:r>
            <a:r>
              <a:rPr lang="uk-UA" sz="2800" dirty="0" smtClean="0">
                <a:latin typeface="Arial Narrow" panose="020B0606020202030204" pitchFamily="34" charset="0"/>
              </a:rPr>
              <a:t>сфері</a:t>
            </a:r>
            <a:endParaRPr lang="uk-UA" sz="2800" dirty="0"/>
          </a:p>
        </p:txBody>
      </p:sp>
      <p:sp>
        <p:nvSpPr>
          <p:cNvPr id="8" name="Прямокутник 7"/>
          <p:cNvSpPr/>
          <p:nvPr/>
        </p:nvSpPr>
        <p:spPr>
          <a:xfrm>
            <a:off x="6231725" y="4276438"/>
            <a:ext cx="3124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4"/>
              </a:rPr>
              <a:t>https://youtu.be/sJuE7Rgm2dg</a:t>
            </a:r>
            <a:endParaRPr lang="uk-UA" dirty="0"/>
          </a:p>
        </p:txBody>
      </p:sp>
      <p:pic>
        <p:nvPicPr>
          <p:cNvPr id="9" name="Picture 4" descr="Картинки по запросу пиктограмма виде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9162" y="4276438"/>
            <a:ext cx="852563" cy="8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6231725" y="4645770"/>
            <a:ext cx="4918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Відео-урок щодо </a:t>
            </a:r>
            <a:r>
              <a:rPr lang="uk-UA" dirty="0" smtClean="0"/>
              <a:t>використання </a:t>
            </a:r>
            <a:r>
              <a:rPr lang="en-US" b="1" dirty="0" err="1">
                <a:latin typeface="Arial Narrow,Bold"/>
              </a:rPr>
              <a:t>LearningApps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28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80" y="22574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hlinkClick r:id="rId2"/>
              </a:rPr>
              <a:t>http://mathlessons.ucoz.com/index/uroki_matematiki_s_multimedijnoj_interaktivnoj_doskoj_prezentacii_k_urokam_matematiki_v_5_6_kh_klasakh/0-2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39075" cy="2257425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6248400" y="239743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latin typeface="verdana" panose="020B0604030504040204" pitchFamily="34" charset="0"/>
              </a:rPr>
              <a:t>Цей сайт створений для вчителів математики, що викладають в 5-6-х класах і які мають мультимедійний комплекс (мультимедійну дошку, проектор, комп'ютер).</a:t>
            </a:r>
            <a:endParaRPr lang="uk-UA" dirty="0">
              <a:latin typeface="verdana" panose="020B0604030504040204" pitchFamily="34" charset="0"/>
            </a:endParaRPr>
          </a:p>
          <a:p>
            <a:r>
              <a:rPr lang="uk-UA" b="1" dirty="0">
                <a:latin typeface="verdana" panose="020B0604030504040204" pitchFamily="34" charset="0"/>
              </a:rPr>
              <a:t>          Тут ви зможете знайти:</a:t>
            </a:r>
            <a:endParaRPr lang="uk-UA" dirty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>
                <a:latin typeface="verdana" panose="020B0604030504040204" pitchFamily="34" charset="0"/>
              </a:rPr>
              <a:t>цікаві статті в розділі "Каталог статей",  </a:t>
            </a:r>
            <a:endParaRPr lang="uk-UA" dirty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>
                <a:latin typeface="verdana" panose="020B0604030504040204" pitchFamily="34" charset="0"/>
              </a:rPr>
              <a:t> готові презентації до уроків та позакласних заходів в розділі "Каталог файлів";  </a:t>
            </a:r>
            <a:endParaRPr lang="uk-UA" dirty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>
                <a:latin typeface="verdana" panose="020B0604030504040204" pitchFamily="34" charset="0"/>
              </a:rPr>
              <a:t> програмне забезпечення, яке можна використовувати при розробці презентацій.  </a:t>
            </a:r>
            <a:endParaRPr lang="uk-UA" dirty="0">
              <a:latin typeface="verdana" panose="020B0604030504040204" pitchFamily="34" charset="0"/>
            </a:endParaRPr>
          </a:p>
          <a:p>
            <a:r>
              <a:rPr lang="uk-UA" b="1" dirty="0">
                <a:latin typeface="verdana" panose="020B0604030504040204" pitchFamily="34" charset="0"/>
              </a:rPr>
              <a:t>         А також багато цікавої інформації...</a:t>
            </a:r>
            <a:endParaRPr lang="uk-UA" b="0" i="0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40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66326" cy="26125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65384" y="0"/>
            <a:ext cx="49745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hlinkClick r:id="rId3"/>
              </a:rPr>
              <a:t>https://www.windy.com/?49.497,29.531,4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65384" y="400956"/>
            <a:ext cx="6126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</a:rPr>
              <a:t>неймовірно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яскрава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інтерактивна</a:t>
            </a:r>
            <a:r>
              <a:rPr lang="ru-RU" sz="2000" dirty="0">
                <a:latin typeface="Arial" panose="020B0604020202020204" pitchFamily="34" charset="0"/>
              </a:rPr>
              <a:t> </a:t>
            </a:r>
            <a:r>
              <a:rPr lang="ru-RU" sz="2000" b="1" dirty="0" err="1">
                <a:latin typeface="Arial" panose="020B0604020202020204" pitchFamily="34" charset="0"/>
              </a:rPr>
              <a:t>візуалізація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потоків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вітру</a:t>
            </a:r>
            <a:r>
              <a:rPr lang="ru-RU" sz="2000" dirty="0">
                <a:latin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</a:rPr>
              <a:t>температури</a:t>
            </a:r>
            <a:r>
              <a:rPr lang="ru-RU" sz="2000" dirty="0">
                <a:latin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</a:rPr>
              <a:t>тиску</a:t>
            </a:r>
            <a:r>
              <a:rPr lang="ru-RU" sz="2000" dirty="0">
                <a:latin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</a:rPr>
              <a:t>опадів</a:t>
            </a:r>
            <a:r>
              <a:rPr lang="ru-RU" sz="2000" dirty="0">
                <a:latin typeface="Arial" panose="020B0604020202020204" pitchFamily="34" charset="0"/>
              </a:rPr>
              <a:t> і </a:t>
            </a:r>
            <a:r>
              <a:rPr lang="ru-RU" sz="2000" dirty="0" err="1">
                <a:latin typeface="Arial" panose="020B0604020202020204" pitchFamily="34" charset="0"/>
              </a:rPr>
              <a:t>морських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течій</a:t>
            </a:r>
            <a:r>
              <a:rPr lang="ru-RU" sz="2000" dirty="0">
                <a:latin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</a:rPr>
              <a:t>режимі</a:t>
            </a:r>
            <a:r>
              <a:rPr lang="ru-RU" sz="2000" dirty="0">
                <a:latin typeface="Arial" panose="020B0604020202020204" pitchFamily="34" charset="0"/>
              </a:rPr>
              <a:t> реального часу </a:t>
            </a:r>
            <a:r>
              <a:rPr lang="ru-RU" sz="2000" b="1" dirty="0">
                <a:latin typeface="Arial" panose="020B0604020202020204" pitchFamily="34" charset="0"/>
              </a:rPr>
              <a:t>на </a:t>
            </a:r>
            <a:r>
              <a:rPr lang="ru-RU" sz="2000" b="1" dirty="0" err="1">
                <a:latin typeface="Arial" panose="020B0604020202020204" pitchFamily="34" charset="0"/>
              </a:rPr>
              <a:t>всій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земній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кулі</a:t>
            </a:r>
            <a:r>
              <a:rPr lang="ru-RU" sz="2000" dirty="0">
                <a:latin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</a:rPr>
              <a:t>Можна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подивитися</a:t>
            </a:r>
            <a:r>
              <a:rPr lang="ru-RU" sz="2000" dirty="0">
                <a:latin typeface="Arial" panose="020B0604020202020204" pitchFamily="34" charset="0"/>
              </a:rPr>
              <a:t>, як в </a:t>
            </a:r>
            <a:r>
              <a:rPr lang="ru-RU" sz="2000" dirty="0" err="1">
                <a:latin typeface="Arial" panose="020B0604020202020204" pitchFamily="34" charset="0"/>
              </a:rPr>
              <a:t>Атлантичному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океані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народжуються</a:t>
            </a:r>
            <a:r>
              <a:rPr lang="ru-RU" sz="2000" dirty="0">
                <a:latin typeface="Arial" panose="020B0604020202020204" pitchFamily="34" charset="0"/>
              </a:rPr>
              <a:t> шторми, </a:t>
            </a:r>
            <a:r>
              <a:rPr lang="ru-RU" sz="2000" dirty="0" err="1">
                <a:latin typeface="Arial" panose="020B0604020202020204" pitchFamily="34" charset="0"/>
              </a:rPr>
              <a:t>або</a:t>
            </a:r>
            <a:r>
              <a:rPr lang="ru-RU" sz="2000" dirty="0">
                <a:latin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</a:rPr>
              <a:t>течія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Гольфстрім</a:t>
            </a:r>
            <a:r>
              <a:rPr lang="ru-RU" sz="2000" dirty="0">
                <a:latin typeface="Arial" panose="020B0604020202020204" pitchFamily="34" charset="0"/>
              </a:rPr>
              <a:t>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" y="2740904"/>
            <a:ext cx="4515607" cy="19617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16078" y="2764734"/>
            <a:ext cx="3675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mtClean="0">
                <a:hlinkClick r:id="rId5"/>
              </a:rPr>
              <a:t>https://www.ventusky.com/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16078" y="3226399"/>
            <a:ext cx="4390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111111"/>
                </a:solidFill>
                <a:latin typeface="Arial" panose="020B0604020202020204" pitchFamily="34" charset="0"/>
              </a:rPr>
              <a:t>оцінити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 величину </a:t>
            </a:r>
            <a:r>
              <a:rPr lang="ru-RU" b="1" dirty="0" err="1">
                <a:solidFill>
                  <a:srgbClr val="111111"/>
                </a:solidFill>
                <a:latin typeface="Arial" panose="020B0604020202020204" pitchFamily="34" charset="0"/>
              </a:rPr>
              <a:t>снігового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11111"/>
                </a:solidFill>
                <a:latin typeface="Arial" panose="020B0604020202020204" pitchFamily="34" charset="0"/>
              </a:rPr>
              <a:t>покриву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0692" y="3664564"/>
            <a:ext cx="3391308" cy="31934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04692" y="480424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smtClean="0">
                <a:hlinkClick r:id="rId7"/>
              </a:rPr>
              <a:t>https://earth.nullschool.net/#current/wind/surface/level/orthographic=-322.97,43.08,265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50869" y="5736867"/>
            <a:ext cx="6421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</a:rPr>
              <a:t>дозволить </a:t>
            </a:r>
            <a:r>
              <a:rPr lang="ru-RU" dirty="0" err="1" smtClean="0">
                <a:latin typeface="Arial" panose="020B0604020202020204" pitchFamily="34" charset="0"/>
              </a:rPr>
              <a:t>оцінити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b="1" dirty="0" err="1">
                <a:latin typeface="Arial" panose="020B0604020202020204" pitchFamily="34" charset="0"/>
              </a:rPr>
              <a:t>рівні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забруднення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b="1" dirty="0" err="1">
                <a:latin typeface="Arial" panose="020B0604020202020204" pitchFamily="34" charset="0"/>
              </a:rPr>
              <a:t>пилом</a:t>
            </a:r>
            <a:r>
              <a:rPr lang="ru-RU" dirty="0">
                <a:latin typeface="Arial" panose="020B0604020202020204" pitchFamily="34" charset="0"/>
              </a:rPr>
              <a:t> і </a:t>
            </a:r>
            <a:r>
              <a:rPr lang="ru-RU" dirty="0" err="1">
                <a:latin typeface="Arial" panose="020B0604020202020204" pitchFamily="34" charset="0"/>
              </a:rPr>
              <a:t>хімічними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сполуками</a:t>
            </a:r>
            <a:r>
              <a:rPr lang="ru-RU" dirty="0">
                <a:latin typeface="Arial" panose="020B0604020202020204" pitchFamily="34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59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02693" cy="30924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53395" y="305126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hlinkClick r:id="rId3"/>
              </a:rPr>
              <a:t>http://joshworth.com/dev/pixelspace/pixelspace_solarsystem.html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85555" y="3910987"/>
            <a:ext cx="93225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</a:rPr>
              <a:t>дозволить вам </a:t>
            </a:r>
            <a:r>
              <a:rPr lang="ru-RU" sz="2400" dirty="0" err="1">
                <a:latin typeface="Arial" panose="020B0604020202020204" pitchFamily="34" charset="0"/>
              </a:rPr>
              <a:t>представити</a:t>
            </a:r>
            <a:r>
              <a:rPr lang="ru-RU" sz="2400" dirty="0">
                <a:latin typeface="Arial" panose="020B0604020202020204" pitchFamily="34" charset="0"/>
              </a:rPr>
              <a:t> </a:t>
            </a:r>
            <a:r>
              <a:rPr lang="ru-RU" sz="2400" b="1" dirty="0" err="1">
                <a:latin typeface="Arial" panose="020B0604020202020204" pitchFamily="34" charset="0"/>
              </a:rPr>
              <a:t>відстані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між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об’єктами</a:t>
            </a:r>
            <a:r>
              <a:rPr lang="ru-RU" sz="2400" b="1" dirty="0">
                <a:latin typeface="Arial" panose="020B0604020202020204" pitchFamily="34" charset="0"/>
              </a:rPr>
              <a:t> в </a:t>
            </a:r>
            <a:r>
              <a:rPr lang="ru-RU" sz="2400" b="1" dirty="0" err="1">
                <a:latin typeface="Arial" panose="020B0604020202020204" pitchFamily="34" charset="0"/>
              </a:rPr>
              <a:t>Сонячній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системі</a:t>
            </a:r>
            <a:r>
              <a:rPr lang="ru-RU" sz="2400" b="1" dirty="0">
                <a:latin typeface="Arial" panose="020B0604020202020204" pitchFamily="34" charset="0"/>
              </a:rPr>
              <a:t>.</a:t>
            </a:r>
            <a:r>
              <a:rPr lang="ru-RU" sz="2400" dirty="0">
                <a:latin typeface="Arial" panose="020B0604020202020204" pitchFamily="34" charset="0"/>
              </a:rPr>
              <a:t> 1 </a:t>
            </a:r>
            <a:r>
              <a:rPr lang="ru-RU" sz="2400" dirty="0" err="1">
                <a:latin typeface="Arial" panose="020B0604020202020204" pitchFamily="34" charset="0"/>
              </a:rPr>
              <a:t>піксель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вашого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екрану</a:t>
            </a:r>
            <a:r>
              <a:rPr lang="ru-RU" sz="2400" dirty="0">
                <a:latin typeface="Arial" panose="020B0604020202020204" pitchFamily="34" charset="0"/>
              </a:rPr>
              <a:t> буде </a:t>
            </a:r>
            <a:r>
              <a:rPr lang="ru-RU" sz="2400" dirty="0" err="1">
                <a:latin typeface="Arial" panose="020B0604020202020204" pitchFamily="34" charset="0"/>
              </a:rPr>
              <a:t>прийнятий</a:t>
            </a:r>
            <a:r>
              <a:rPr lang="ru-RU" sz="2400" dirty="0">
                <a:latin typeface="Arial" panose="020B0604020202020204" pitchFamily="34" charset="0"/>
              </a:rPr>
              <a:t> за 3474 км – </a:t>
            </a:r>
            <a:r>
              <a:rPr lang="ru-RU" sz="2400" dirty="0" err="1">
                <a:latin typeface="Arial" panose="020B0604020202020204" pitchFamily="34" charset="0"/>
              </a:rPr>
              <a:t>такий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діаметр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Місяця</a:t>
            </a:r>
            <a:r>
              <a:rPr lang="ru-RU" sz="2400" dirty="0">
                <a:latin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</a:rPr>
              <a:t>Перемістити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майже</a:t>
            </a:r>
            <a:r>
              <a:rPr lang="ru-RU" sz="2400" dirty="0">
                <a:latin typeface="Arial" panose="020B0604020202020204" pitchFamily="34" charset="0"/>
              </a:rPr>
              <a:t> на 17 000 </a:t>
            </a:r>
            <a:r>
              <a:rPr lang="ru-RU" sz="2400" dirty="0" err="1">
                <a:latin typeface="Arial" panose="020B0604020202020204" pitchFamily="34" charset="0"/>
              </a:rPr>
              <a:t>точок</a:t>
            </a:r>
            <a:r>
              <a:rPr lang="ru-RU" sz="2400" dirty="0">
                <a:latin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</a:rPr>
              <a:t>ви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побачите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Меркурій</a:t>
            </a:r>
            <a:r>
              <a:rPr lang="ru-RU" sz="2400" dirty="0"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sz="2400" dirty="0" err="1">
                <a:latin typeface="Arial" panose="020B0604020202020204" pitchFamily="34" charset="0"/>
              </a:rPr>
              <a:t>Звичайно</a:t>
            </a:r>
            <a:r>
              <a:rPr lang="ru-RU" sz="2400" dirty="0">
                <a:latin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</a:rPr>
              <a:t>програма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дозволяє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вимірювати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відстань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також</a:t>
            </a:r>
            <a:r>
              <a:rPr lang="ru-RU" sz="2400" dirty="0">
                <a:latin typeface="Arial" panose="020B0604020202020204" pitchFamily="34" charset="0"/>
              </a:rPr>
              <a:t> в </a:t>
            </a:r>
            <a:r>
              <a:rPr lang="ru-RU" sz="2400" dirty="0" err="1">
                <a:latin typeface="Arial" panose="020B0604020202020204" pitchFamily="34" charset="0"/>
              </a:rPr>
              <a:t>астрономічних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одиницях</a:t>
            </a:r>
            <a:r>
              <a:rPr lang="ru-RU" sz="2400" dirty="0">
                <a:latin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</a:rPr>
              <a:t>кілометрах</a:t>
            </a:r>
            <a:r>
              <a:rPr lang="ru-RU" sz="2400" dirty="0">
                <a:latin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</a:rPr>
              <a:t>діаметрах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Землі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тощо</a:t>
            </a:r>
            <a:r>
              <a:rPr lang="ru-RU" sz="2400" dirty="0" smtClean="0">
                <a:latin typeface="Arial" panose="020B0604020202020204" pitchFamily="34" charset="0"/>
              </a:rPr>
              <a:t>.</a:t>
            </a:r>
          </a:p>
          <a:p>
            <a:pPr algn="just"/>
            <a:endParaRPr lang="ru-RU" sz="24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0765" cy="26485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61653" y="396631"/>
            <a:ext cx="4095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hlinkClick r:id="rId3"/>
              </a:rPr>
              <a:t>https://www.desmos.com/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99361" y="283207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err="1">
                <a:latin typeface="Arial" panose="020B0604020202020204" pitchFamily="34" charset="0"/>
              </a:rPr>
              <a:t>В</a:t>
            </a:r>
            <a:r>
              <a:rPr lang="ru-RU" sz="2400" dirty="0" err="1" smtClean="0">
                <a:latin typeface="Arial" panose="020B0604020202020204" pitchFamily="34" charset="0"/>
              </a:rPr>
              <a:t>ізуалізвація</a:t>
            </a:r>
            <a:r>
              <a:rPr lang="ru-RU" sz="2400" dirty="0" smtClean="0">
                <a:latin typeface="Arial" panose="020B0604020202020204" pitchFamily="34" charset="0"/>
              </a:rPr>
              <a:t> будь-</a:t>
            </a:r>
            <a:r>
              <a:rPr lang="ru-RU" sz="2400" dirty="0" err="1" smtClean="0">
                <a:latin typeface="Arial" panose="020B0604020202020204" pitchFamily="34" charset="0"/>
              </a:rPr>
              <a:t>якої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математичної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функції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або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побудова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графіка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</a:rPr>
              <a:t>по </a:t>
            </a:r>
            <a:r>
              <a:rPr lang="ru-RU" sz="2400" dirty="0" err="1">
                <a:latin typeface="Arial" panose="020B0604020202020204" pitchFamily="34" charset="0"/>
              </a:rPr>
              <a:t>сукупності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певних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даних</a:t>
            </a:r>
            <a:r>
              <a:rPr lang="ru-RU" sz="2400" dirty="0">
                <a:latin typeface="Arial" panose="020B0604020202020204" pitchFamily="34" charset="0"/>
              </a:rPr>
              <a:t>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3653" y="4077396"/>
            <a:ext cx="71430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Arial" panose="020B0604020202020204" pitchFamily="34" charset="0"/>
              </a:rPr>
              <a:t>Вмонтовані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</a:rPr>
              <a:t>в </a:t>
            </a:r>
            <a:r>
              <a:rPr lang="ru-RU" sz="2400" dirty="0" err="1">
                <a:latin typeface="Arial" panose="020B0604020202020204" pitchFamily="34" charset="0"/>
              </a:rPr>
              <a:t>сервіс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b="1" i="1" dirty="0" err="1" smtClean="0">
                <a:latin typeface="Arial" panose="020B0604020202020204" pitchFamily="34" charset="0"/>
              </a:rPr>
              <a:t>графіки</a:t>
            </a:r>
            <a:r>
              <a:rPr lang="ru-RU" sz="2400" b="1" i="1" dirty="0" smtClean="0"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</a:rPr>
              <a:t>найпопулярніших</a:t>
            </a:r>
            <a:r>
              <a:rPr lang="ru-RU" sz="2400" b="1" i="1" dirty="0">
                <a:latin typeface="Arial" panose="020B0604020202020204" pitchFamily="34" charset="0"/>
              </a:rPr>
              <a:t> «</a:t>
            </a:r>
            <a:r>
              <a:rPr lang="ru-RU" sz="2400" b="1" i="1" dirty="0" err="1">
                <a:latin typeface="Arial" panose="020B0604020202020204" pitchFamily="34" charset="0"/>
              </a:rPr>
              <a:t>шкільних</a:t>
            </a:r>
            <a:r>
              <a:rPr lang="ru-RU" sz="2400" b="1" i="1" dirty="0">
                <a:latin typeface="Arial" panose="020B0604020202020204" pitchFamily="34" charset="0"/>
              </a:rPr>
              <a:t>» </a:t>
            </a:r>
            <a:r>
              <a:rPr lang="ru-RU" sz="2400" b="1" i="1" dirty="0" err="1">
                <a:latin typeface="Arial" panose="020B0604020202020204" pitchFamily="34" charset="0"/>
              </a:rPr>
              <a:t>прикладів</a:t>
            </a:r>
            <a:r>
              <a:rPr lang="ru-RU" sz="2400" b="1" i="1" dirty="0">
                <a:latin typeface="Arial" panose="020B0604020202020204" pitchFamily="34" charset="0"/>
              </a:rPr>
              <a:t>,</a:t>
            </a:r>
            <a:r>
              <a:rPr lang="ru-RU" sz="2400" dirty="0">
                <a:latin typeface="Arial" panose="020B0604020202020204" pitchFamily="34" charset="0"/>
              </a:rPr>
              <a:t> </a:t>
            </a:r>
            <a:r>
              <a:rPr lang="ru-RU" sz="2400" dirty="0" smtClean="0">
                <a:latin typeface="Arial" panose="020B0604020202020204" pitchFamily="34" charset="0"/>
              </a:rPr>
              <a:t>за </a:t>
            </a:r>
            <a:r>
              <a:rPr lang="ru-RU" sz="2400" dirty="0" err="1" smtClean="0">
                <a:latin typeface="Arial" panose="020B0604020202020204" pitchFamily="34" charset="0"/>
              </a:rPr>
              <a:t>допомогою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яких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можна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довільно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змінювати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параметри</a:t>
            </a:r>
            <a:r>
              <a:rPr lang="ru-RU" sz="2400" dirty="0">
                <a:latin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</a:rPr>
              <a:t>відразу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спостерігаючи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їх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вплив</a:t>
            </a:r>
            <a:r>
              <a:rPr lang="ru-RU" sz="2400" dirty="0">
                <a:latin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</a:rPr>
              <a:t>зображення</a:t>
            </a:r>
            <a:r>
              <a:rPr lang="ru-RU" sz="2400" dirty="0">
                <a:latin typeface="Arial" panose="020B0604020202020204" pitchFamily="34" charset="0"/>
              </a:rPr>
              <a:t>. </a:t>
            </a:r>
            <a:endParaRPr lang="ru-RU" sz="2400" dirty="0" smtClean="0">
              <a:latin typeface="Arial" panose="020B0604020202020204" pitchFamily="34" charset="0"/>
            </a:endParaRPr>
          </a:p>
          <a:p>
            <a:r>
              <a:rPr lang="ru-RU" sz="2400" dirty="0" err="1" smtClean="0">
                <a:latin typeface="Arial" panose="020B0604020202020204" pitchFamily="34" charset="0"/>
              </a:rPr>
              <a:t>Існує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можливість</a:t>
            </a:r>
            <a:r>
              <a:rPr lang="ru-RU" sz="2400" dirty="0">
                <a:latin typeface="Arial" panose="020B0604020202020204" pitchFamily="34" charset="0"/>
              </a:rPr>
              <a:t> </a:t>
            </a:r>
            <a:r>
              <a:rPr lang="ru-RU" sz="2400" b="1" dirty="0" err="1">
                <a:latin typeface="Arial" panose="020B0604020202020204" pitchFamily="34" charset="0"/>
              </a:rPr>
              <a:t>тільки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мовою</a:t>
            </a:r>
            <a:r>
              <a:rPr lang="ru-RU" sz="2400" b="1" dirty="0">
                <a:latin typeface="Arial" panose="020B0604020202020204" pitchFamily="34" charset="0"/>
              </a:rPr>
              <a:t> формул </a:t>
            </a:r>
            <a:r>
              <a:rPr lang="ru-RU" sz="2400" b="1" dirty="0" err="1">
                <a:latin typeface="Arial" panose="020B0604020202020204" pitchFamily="34" charset="0"/>
              </a:rPr>
              <a:t>намалювати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місто</a:t>
            </a:r>
            <a:r>
              <a:rPr lang="ru-RU" sz="2400" b="1" dirty="0">
                <a:latin typeface="Arial" panose="020B0604020202020204" pitchFamily="34" charset="0"/>
              </a:rPr>
              <a:t> Лас-Вегас</a:t>
            </a:r>
            <a:r>
              <a:rPr lang="ru-RU" sz="2400" dirty="0">
                <a:latin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</a:rPr>
              <a:t>чи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планети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Сонячної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системи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3236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0765" cy="55537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30404" y="383568"/>
            <a:ext cx="4477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hlinkClick r:id="rId3"/>
              </a:rPr>
              <a:t>http://ed.ted.com/periodic-videos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08383" y="95046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</a:rPr>
              <a:t>Сервіс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TEDed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</a:rPr>
              <a:t>створив </a:t>
            </a:r>
            <a:r>
              <a:rPr lang="ru-RU" sz="2400" dirty="0" err="1">
                <a:latin typeface="Arial" panose="020B0604020202020204" pitchFamily="34" charset="0"/>
              </a:rPr>
              <a:t>інтерактивну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таблицю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хімічних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елементів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26628" y="233082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</a:rPr>
              <a:t>Клік</a:t>
            </a:r>
            <a:r>
              <a:rPr lang="ru-RU" sz="2400" dirty="0">
                <a:latin typeface="Arial" panose="020B0604020202020204" pitchFamily="34" charset="0"/>
              </a:rPr>
              <a:t> мишкою по будь-</a:t>
            </a:r>
            <a:r>
              <a:rPr lang="ru-RU" sz="2400" dirty="0" err="1">
                <a:latin typeface="Arial" panose="020B0604020202020204" pitchFamily="34" charset="0"/>
              </a:rPr>
              <a:t>якому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осередку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таблиці</a:t>
            </a:r>
            <a:r>
              <a:rPr lang="ru-RU" sz="2400" dirty="0">
                <a:latin typeface="Arial" panose="020B0604020202020204" pitchFamily="34" charset="0"/>
              </a:rPr>
              <a:t> автоматично </a:t>
            </a:r>
            <a:r>
              <a:rPr lang="ru-RU" sz="2400" dirty="0" err="1">
                <a:latin typeface="Arial" panose="020B0604020202020204" pitchFamily="34" charset="0"/>
              </a:rPr>
              <a:t>відкриває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відео</a:t>
            </a:r>
            <a:r>
              <a:rPr lang="ru-RU" sz="2400" dirty="0">
                <a:latin typeface="Arial" panose="020B0604020202020204" pitchFamily="34" charset="0"/>
              </a:rPr>
              <a:t>, в </a:t>
            </a:r>
            <a:r>
              <a:rPr lang="ru-RU" sz="2400" dirty="0" err="1">
                <a:latin typeface="Arial" panose="020B0604020202020204" pitchFamily="34" charset="0"/>
              </a:rPr>
              <a:t>якому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дивний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професор</a:t>
            </a:r>
            <a:r>
              <a:rPr lang="ru-RU" sz="2400" dirty="0">
                <a:latin typeface="Arial" panose="020B0604020202020204" pitchFamily="34" charset="0"/>
              </a:rPr>
              <a:t> з </a:t>
            </a:r>
            <a:r>
              <a:rPr lang="ru-RU" sz="2400" dirty="0" err="1">
                <a:latin typeface="Arial" panose="020B0604020202020204" pitchFamily="34" charset="0"/>
              </a:rPr>
              <a:t>університету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Ноттінгема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протягом</a:t>
            </a:r>
            <a:r>
              <a:rPr lang="ru-RU" sz="2400" dirty="0">
                <a:latin typeface="Arial" panose="020B0604020202020204" pitchFamily="34" charset="0"/>
              </a:rPr>
              <a:t> 2-3 </a:t>
            </a:r>
            <a:r>
              <a:rPr lang="ru-RU" sz="2400" dirty="0" err="1">
                <a:latin typeface="Arial" panose="020B0604020202020204" pitchFamily="34" charset="0"/>
              </a:rPr>
              <a:t>хвилин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зрозумілою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мовою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покаже</a:t>
            </a:r>
            <a:r>
              <a:rPr lang="ru-RU" sz="2400" dirty="0">
                <a:latin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</a:rPr>
              <a:t>розповість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основні</a:t>
            </a:r>
            <a:r>
              <a:rPr lang="ru-RU" sz="2400" dirty="0">
                <a:latin typeface="Arial" panose="020B0604020202020204" pitchFamily="34" charset="0"/>
              </a:rPr>
              <a:t> </a:t>
            </a:r>
            <a:r>
              <a:rPr lang="ru-RU" sz="2400" b="1" dirty="0" err="1">
                <a:latin typeface="Arial" panose="020B0604020202020204" pitchFamily="34" charset="0"/>
              </a:rPr>
              <a:t>хімічні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властивості</a:t>
            </a:r>
            <a:r>
              <a:rPr lang="ru-RU" sz="2400" dirty="0">
                <a:latin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</a:rPr>
              <a:t>обраного</a:t>
            </a:r>
            <a:r>
              <a:rPr lang="ru-RU" sz="2400" dirty="0">
                <a:latin typeface="Arial" panose="020B0604020202020204" pitchFamily="34" charset="0"/>
              </a:rPr>
              <a:t> </a:t>
            </a:r>
            <a:r>
              <a:rPr lang="ru-RU" sz="2400" b="1" dirty="0" err="1">
                <a:latin typeface="Arial" panose="020B0604020202020204" pitchFamily="34" charset="0"/>
              </a:rPr>
              <a:t>елемента</a:t>
            </a:r>
            <a:r>
              <a:rPr lang="ru-RU" sz="2400" dirty="0">
                <a:latin typeface="Arial" panose="020B0604020202020204" pitchFamily="34" charset="0"/>
              </a:rPr>
              <a:t> і </a:t>
            </a:r>
            <a:r>
              <a:rPr lang="ru-RU" sz="2400" b="1" dirty="0" err="1">
                <a:latin typeface="Arial" panose="020B0604020202020204" pitchFamily="34" charset="0"/>
              </a:rPr>
              <a:t>його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застосування</a:t>
            </a:r>
            <a:r>
              <a:rPr lang="ru-RU" sz="2400" b="1" dirty="0">
                <a:latin typeface="Arial" panose="020B0604020202020204" pitchFamily="34" charset="0"/>
              </a:rPr>
              <a:t> в </a:t>
            </a:r>
            <a:r>
              <a:rPr lang="ru-RU" sz="2400" b="1" dirty="0" err="1">
                <a:latin typeface="Arial" panose="020B0604020202020204" pitchFamily="34" charset="0"/>
              </a:rPr>
              <a:t>повсякденному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житті</a:t>
            </a:r>
            <a:r>
              <a:rPr lang="ru-RU" sz="2400" b="1" dirty="0"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9926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036" y="0"/>
            <a:ext cx="7812964" cy="3506334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0" y="105567"/>
            <a:ext cx="43790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</a:rPr>
              <a:t>Онлайн інтерактивна дошка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https://www.classroomscreen.com/.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</a:rPr>
              <a:t>Сервіс в допомогу вчителю. Онлайн-дошка </a:t>
            </a:r>
            <a:r>
              <a:rPr lang="en-US" sz="2400" dirty="0" err="1">
                <a:solidFill>
                  <a:srgbClr val="635329"/>
                </a:solidFill>
                <a:latin typeface="arial" panose="020B0604020202020204" pitchFamily="34" charset="0"/>
                <a:hlinkClick r:id="rId3"/>
              </a:rPr>
              <a:t>classroomscreen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</a:rPr>
              <a:t>Тут можна  вибрати тло, набирати текст, малювати, відкрити таймер</a:t>
            </a:r>
            <a:r>
              <a:rPr lang="uk-UA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годинник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</a:rPr>
              <a:t>, шумомір, сигнальний світлофор, випадковий </a:t>
            </a:r>
            <a:r>
              <a:rPr lang="uk-UA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вібір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</a:rPr>
              <a:t> учня, вибір </a:t>
            </a:r>
            <a:r>
              <a:rPr lang="uk-UA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мови.</a:t>
            </a:r>
            <a:endParaRPr lang="uk-UA" sz="2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149461" y="3698776"/>
            <a:ext cx="3344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4"/>
              </a:rPr>
              <a:t>https://youtu.be/2O70WXwHZKg</a:t>
            </a:r>
            <a:endParaRPr lang="uk-UA" dirty="0"/>
          </a:p>
        </p:txBody>
      </p:sp>
      <p:pic>
        <p:nvPicPr>
          <p:cNvPr id="7" name="Picture 4" descr="Картинки по запросу пиктограмма виде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79036" y="3611901"/>
            <a:ext cx="852563" cy="8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5149461" y="4038182"/>
            <a:ext cx="5200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Відео-урок щодо </a:t>
            </a:r>
            <a:r>
              <a:rPr lang="uk-UA" dirty="0" smtClean="0"/>
              <a:t>використання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ClassroomScreen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55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686"/>
            <a:ext cx="12192000" cy="686038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078" flipV="1">
            <a:off x="1760437" y="4347857"/>
            <a:ext cx="5451334" cy="49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Мета заняття: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dirty="0" smtClean="0"/>
              <a:t>ознайомити з дидактичними можливостями, інтернет- сервісів щодо створення, зберігання та поширення навчальної інформації;</a:t>
            </a:r>
          </a:p>
          <a:p>
            <a:pPr marL="0" indent="0">
              <a:buNone/>
            </a:pPr>
            <a:r>
              <a:rPr lang="uk-UA" sz="3200" dirty="0" smtClean="0"/>
              <a:t>на конкретних прикладах показати, можливості інтернет-сервісів щодо візуалізації навчального матеріалу 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00389"/>
            <a:ext cx="2293257" cy="20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Навчальне питання: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Можливості сучасних Інтернет-сервісів щодо візуалізації навчального матеріалу.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00389"/>
            <a:ext cx="2293257" cy="20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830285" y="153848"/>
            <a:ext cx="63137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111111"/>
                </a:solidFill>
                <a:latin typeface="Verdana" panose="020B0604030504040204" pitchFamily="34" charset="0"/>
              </a:rPr>
              <a:t>Технічний прогрес, нова візуальна культура безпосередньо позначаються на вимогах, які висуваються до педагогів.</a:t>
            </a:r>
            <a:endParaRPr lang="uk-UA" sz="28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4252685" y="4975724"/>
            <a:ext cx="7939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Візуалізація</a:t>
            </a:r>
            <a:r>
              <a:rPr lang="uk-UA" sz="2400" dirty="0" smtClean="0">
                <a:solidFill>
                  <a:srgbClr val="111111"/>
                </a:solidFill>
                <a:latin typeface="Verdana" panose="020B0604030504040204" pitchFamily="34" charset="0"/>
              </a:rPr>
              <a:t> – це процес представлення даних у вигляді зображення з метою максимальної зручності їх розуміння; надання </a:t>
            </a:r>
            <a:r>
              <a:rPr lang="uk-UA" sz="2400" dirty="0" err="1" smtClean="0">
                <a:solidFill>
                  <a:srgbClr val="111111"/>
                </a:solidFill>
                <a:latin typeface="Verdana" panose="020B0604030504040204" pitchFamily="34" charset="0"/>
              </a:rPr>
              <a:t>осяжної</a:t>
            </a:r>
            <a:r>
              <a:rPr lang="uk-UA" sz="2400" dirty="0" smtClean="0">
                <a:solidFill>
                  <a:srgbClr val="111111"/>
                </a:solidFill>
                <a:latin typeface="Verdana" panose="020B0604030504040204" pitchFamily="34" charset="0"/>
              </a:rPr>
              <a:t> форми будь-якому об’єкту, суб’єкту, процесу тощо.</a:t>
            </a:r>
            <a:endParaRPr lang="uk-UA" sz="24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5660571" y="3365005"/>
            <a:ext cx="6531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111111"/>
                </a:solidFill>
                <a:latin typeface="Verdana" panose="020B0604030504040204" pitchFamily="34" charset="0"/>
              </a:rPr>
              <a:t>Термін «</a:t>
            </a:r>
            <a:r>
              <a:rPr lang="uk-UA" sz="2400" b="1" dirty="0">
                <a:solidFill>
                  <a:srgbClr val="FF0000"/>
                </a:solidFill>
                <a:latin typeface="Verdana" panose="020B0604030504040204" pitchFamily="34" charset="0"/>
              </a:rPr>
              <a:t>візуалізація</a:t>
            </a:r>
            <a:r>
              <a:rPr lang="uk-UA" sz="2400" dirty="0">
                <a:solidFill>
                  <a:srgbClr val="111111"/>
                </a:solidFill>
                <a:latin typeface="Verdana" panose="020B0604030504040204" pitchFamily="34" charset="0"/>
              </a:rPr>
              <a:t>» походить від латинського </a:t>
            </a:r>
            <a:r>
              <a:rPr lang="en-US" sz="2400" dirty="0" err="1">
                <a:solidFill>
                  <a:srgbClr val="111111"/>
                </a:solidFill>
                <a:latin typeface="Verdana" panose="020B0604030504040204" pitchFamily="34" charset="0"/>
              </a:rPr>
              <a:t>visualis</a:t>
            </a:r>
            <a:r>
              <a:rPr lang="en-US" sz="2400" dirty="0">
                <a:solidFill>
                  <a:srgbClr val="111111"/>
                </a:solidFill>
                <a:latin typeface="Verdana" panose="020B0604030504040204" pitchFamily="34" charset="0"/>
              </a:rPr>
              <a:t> – </a:t>
            </a:r>
            <a:r>
              <a:rPr lang="uk-UA" sz="2400" dirty="0">
                <a:solidFill>
                  <a:srgbClr val="111111"/>
                </a:solidFill>
                <a:latin typeface="Verdana" panose="020B0604030504040204" pitchFamily="34" charset="0"/>
              </a:rPr>
              <a:t>сприймається візуально, наочно</a:t>
            </a:r>
            <a:r>
              <a:rPr lang="uk-UA" dirty="0">
                <a:solidFill>
                  <a:srgbClr val="111111"/>
                </a:solidFill>
                <a:latin typeface="Verdana" panose="020B0604030504040204" pitchFamily="34" charset="0"/>
              </a:rPr>
              <a:t>. 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00389"/>
            <a:ext cx="2293257" cy="2030978"/>
          </a:xfrm>
          <a:prstGeom prst="rect">
            <a:avLst/>
          </a:prstGeom>
        </p:spPr>
      </p:pic>
      <p:pic>
        <p:nvPicPr>
          <p:cNvPr id="1026" name="Picture 2" descr="Картинки по запросу візуалізац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5" y="2522537"/>
            <a:ext cx="4806919" cy="24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иконки визуализ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656" y="1088571"/>
            <a:ext cx="4412344" cy="44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0" y="1595021"/>
            <a:ext cx="89843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800" dirty="0" smtClean="0">
                <a:solidFill>
                  <a:srgbClr val="111111"/>
                </a:solidFill>
                <a:latin typeface="Verdana" panose="020B0604030504040204" pitchFamily="34" charset="0"/>
              </a:rPr>
              <a:t>візуалізація </a:t>
            </a:r>
            <a:r>
              <a:rPr lang="uk-UA" sz="2800" dirty="0">
                <a:solidFill>
                  <a:srgbClr val="111111"/>
                </a:solidFill>
                <a:latin typeface="Verdana" panose="020B0604030504040204" pitchFamily="34" charset="0"/>
              </a:rPr>
              <a:t>навчальної інформації дозволяє вирішити цілий ряд педагогічних завдань</a:t>
            </a:r>
            <a:r>
              <a:rPr lang="uk-UA" sz="2800" dirty="0" smtClean="0">
                <a:solidFill>
                  <a:srgbClr val="111111"/>
                </a:solidFill>
                <a:latin typeface="Verdana" panose="020B0604030504040204" pitchFamily="34" charset="0"/>
              </a:rPr>
              <a:t>:</a:t>
            </a:r>
          </a:p>
          <a:p>
            <a:pPr algn="just" fontAlgn="base"/>
            <a:endParaRPr lang="uk-UA" sz="2800" dirty="0">
              <a:solidFill>
                <a:srgbClr val="111111"/>
              </a:solidFill>
              <a:latin typeface="Verdana" panose="020B060403050404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11111"/>
                </a:solidFill>
                <a:latin typeface="inherit"/>
              </a:rPr>
              <a:t>забезпечення інтенсифікації навчання;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11111"/>
                </a:solidFill>
                <a:latin typeface="inherit"/>
              </a:rPr>
              <a:t>активізації навчальної та пізнавальної діяльності;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11111"/>
                </a:solidFill>
                <a:latin typeface="inherit"/>
              </a:rPr>
              <a:t>формування і розвиток критичного і візуального мислення; </a:t>
            </a:r>
            <a:endParaRPr lang="uk-UA" sz="2800" dirty="0" smtClean="0">
              <a:solidFill>
                <a:srgbClr val="111111"/>
              </a:solidFill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11111"/>
                </a:solidFill>
                <a:latin typeface="inherit"/>
              </a:rPr>
              <a:t>зорового </a:t>
            </a:r>
            <a:r>
              <a:rPr lang="uk-UA" sz="2800" dirty="0">
                <a:solidFill>
                  <a:srgbClr val="111111"/>
                </a:solidFill>
                <a:latin typeface="inherit"/>
              </a:rPr>
              <a:t>сприйняття;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11111"/>
                </a:solidFill>
                <a:latin typeface="inherit"/>
              </a:rPr>
              <a:t>образного представлення знань і навчальних дій;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11111"/>
                </a:solidFill>
                <a:latin typeface="inherit"/>
              </a:rPr>
              <a:t>передачі знань та розпізнавання образів;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11111"/>
                </a:solidFill>
                <a:latin typeface="inherit"/>
              </a:rPr>
              <a:t>підвищення візуальної грамотності та візуальної культури тощо.</a:t>
            </a:r>
            <a:endParaRPr lang="uk-UA" sz="2800" b="0" i="0" dirty="0">
              <a:solidFill>
                <a:srgbClr val="111111"/>
              </a:solidFill>
              <a:effectLst/>
              <a:latin typeface="inheri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00389"/>
            <a:ext cx="2293257" cy="20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82170" y="-61740"/>
            <a:ext cx="6444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46464"/>
                </a:solidFill>
                <a:latin typeface="Arial Narrow,Bold"/>
                <a:hlinkClick r:id="rId2"/>
              </a:rPr>
              <a:t>http://cacoo.com</a:t>
            </a:r>
            <a:r>
              <a:rPr lang="en-US" sz="2400" b="1" dirty="0">
                <a:solidFill>
                  <a:srgbClr val="646464"/>
                </a:solidFill>
                <a:latin typeface="Arial Narrow,Bold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– </a:t>
            </a:r>
            <a:r>
              <a:rPr lang="uk-UA" sz="2400" dirty="0" smtClean="0">
                <a:latin typeface="Arial Narrow" panose="020B0606020202030204" pitchFamily="34" charset="0"/>
              </a:rPr>
              <a:t>малювання</a:t>
            </a:r>
            <a:r>
              <a:rPr lang="uk-UA" sz="2400" dirty="0">
                <a:latin typeface="Arial Narrow" panose="020B0606020202030204" pitchFamily="34" charset="0"/>
              </a:rPr>
              <a:t>, </a:t>
            </a:r>
            <a:r>
              <a:rPr lang="uk-UA" sz="2400" dirty="0" smtClean="0">
                <a:latin typeface="Arial Narrow" panose="020B0606020202030204" pitchFamily="34" charset="0"/>
              </a:rPr>
              <a:t>створення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uk-UA" sz="2400" dirty="0" smtClean="0">
                <a:latin typeface="Arial Narrow" panose="020B0606020202030204" pitchFamily="34" charset="0"/>
              </a:rPr>
              <a:t>графіків</a:t>
            </a:r>
            <a:r>
              <a:rPr lang="uk-UA" sz="2400" dirty="0">
                <a:latin typeface="Arial Narrow" panose="020B0606020202030204" pitchFamily="34" charset="0"/>
              </a:rPr>
              <a:t>, </a:t>
            </a:r>
            <a:r>
              <a:rPr lang="uk-UA" sz="2400" dirty="0" smtClean="0">
                <a:latin typeface="Arial Narrow" panose="020B0606020202030204" pitchFamily="34" charset="0"/>
              </a:rPr>
              <a:t>плакатів,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uk-UA" sz="2400" dirty="0" smtClean="0">
                <a:latin typeface="Arial Narrow" panose="020B0606020202030204" pitchFamily="34" charset="0"/>
              </a:rPr>
              <a:t>схем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84" y="769257"/>
            <a:ext cx="3860259" cy="2583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235" y="126475"/>
            <a:ext cx="1457325" cy="485775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784227"/>
            <a:ext cx="82881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Cacoo</a:t>
            </a:r>
            <a:r>
              <a:rPr lang="uk-UA" dirty="0"/>
              <a:t> – </a:t>
            </a:r>
            <a:r>
              <a:rPr lang="uk-UA" dirty="0" smtClean="0"/>
              <a:t>дружній до користувача онлайн-інструмент для малювання, </a:t>
            </a:r>
            <a:r>
              <a:rPr lang="uk-UA" dirty="0"/>
              <a:t>який дозволяє створювати різні </a:t>
            </a:r>
            <a:r>
              <a:rPr lang="uk-UA" dirty="0" smtClean="0"/>
              <a:t>діаграми, такі </a:t>
            </a:r>
            <a:r>
              <a:rPr lang="uk-UA" dirty="0"/>
              <a:t>як карти сайту, </a:t>
            </a:r>
            <a:r>
              <a:rPr lang="uk-UA" dirty="0" smtClean="0"/>
              <a:t>блок-схеми, діаграми зв’язків, каркаси</a:t>
            </a:r>
            <a:r>
              <a:rPr lang="uk-UA" dirty="0"/>
              <a:t>, </a:t>
            </a:r>
            <a:r>
              <a:rPr lang="uk-UA" dirty="0" smtClean="0"/>
              <a:t>UML-діаграми і схеми мереж.</a:t>
            </a:r>
            <a:endParaRPr lang="uk-UA" dirty="0"/>
          </a:p>
          <a:p>
            <a:endParaRPr lang="uk-UA" dirty="0"/>
          </a:p>
          <a:p>
            <a:r>
              <a:rPr lang="uk-UA" dirty="0"/>
              <a:t>Які функціональні можливості пропонує </a:t>
            </a:r>
            <a:r>
              <a:rPr lang="uk-UA" dirty="0" smtClean="0"/>
              <a:t>сервіс </a:t>
            </a:r>
            <a:r>
              <a:rPr lang="uk-UA" dirty="0"/>
              <a:t>CACOO?</a:t>
            </a:r>
          </a:p>
          <a:p>
            <a:endParaRPr lang="uk-UA" dirty="0"/>
          </a:p>
          <a:p>
            <a:r>
              <a:rPr lang="uk-UA" dirty="0" smtClean="0"/>
              <a:t>Створення привабливих </a:t>
            </a:r>
            <a:r>
              <a:rPr lang="uk-UA" dirty="0"/>
              <a:t>схем. </a:t>
            </a:r>
            <a:endParaRPr lang="uk-UA" dirty="0" smtClean="0"/>
          </a:p>
          <a:p>
            <a:r>
              <a:rPr lang="uk-UA" dirty="0" smtClean="0"/>
              <a:t>Широкий </a:t>
            </a:r>
            <a:r>
              <a:rPr lang="uk-UA" dirty="0"/>
              <a:t>спектр </a:t>
            </a:r>
            <a:r>
              <a:rPr lang="uk-UA" dirty="0" smtClean="0"/>
              <a:t>трафарети - можливість малювати </a:t>
            </a:r>
            <a:r>
              <a:rPr lang="uk-UA" dirty="0"/>
              <a:t>діаграми для різних цілей. Під час переміщення об'єкта, автоматично вирівнюється з </a:t>
            </a:r>
            <a:r>
              <a:rPr lang="uk-UA" dirty="0" smtClean="0"/>
              <a:t>об'єктами поблизу. Доступні вирівнювання та рівномірний розподіл.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3509807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Кілька аркушів і фон - кожна діаграма може мати кілька аркушів, тому легко керувати і схемами, що прискорить роботу </a:t>
            </a:r>
            <a:r>
              <a:rPr lang="uk-UA" dirty="0" smtClean="0"/>
              <a:t>дизайну </a:t>
            </a:r>
            <a:r>
              <a:rPr lang="uk-UA" dirty="0"/>
              <a:t>сайту. </a:t>
            </a:r>
          </a:p>
          <a:p>
            <a:r>
              <a:rPr lang="uk-UA" dirty="0"/>
              <a:t>Журнал змін - перегляду історії вашої діаграми з виділенням </a:t>
            </a:r>
            <a:r>
              <a:rPr lang="uk-UA" dirty="0" smtClean="0"/>
              <a:t>виправлення.</a:t>
            </a:r>
          </a:p>
          <a:p>
            <a:r>
              <a:rPr lang="uk-UA" dirty="0" smtClean="0"/>
              <a:t>Приклади </a:t>
            </a:r>
            <a:r>
              <a:rPr lang="uk-UA" dirty="0"/>
              <a:t>редагування історії.</a:t>
            </a:r>
          </a:p>
          <a:p>
            <a:r>
              <a:rPr lang="uk-UA" dirty="0"/>
              <a:t>Гнучкі вставлення - підключення об'єктів за допомогою автоматичних вигинів. </a:t>
            </a:r>
            <a:endParaRPr lang="uk-UA" dirty="0" smtClean="0"/>
          </a:p>
          <a:p>
            <a:r>
              <a:rPr lang="uk-UA" dirty="0" smtClean="0"/>
              <a:t>Доступ до схеми для публіки.</a:t>
            </a:r>
          </a:p>
          <a:p>
            <a:r>
              <a:rPr lang="uk-UA" dirty="0" smtClean="0"/>
              <a:t>Діаграми </a:t>
            </a:r>
            <a:r>
              <a:rPr lang="uk-UA" dirty="0"/>
              <a:t>з </a:t>
            </a:r>
            <a:r>
              <a:rPr lang="uk-UA" dirty="0" err="1"/>
              <a:t>Cacoo</a:t>
            </a:r>
            <a:r>
              <a:rPr lang="uk-UA" dirty="0"/>
              <a:t> можуть бути вбудовані в блоги або </a:t>
            </a:r>
            <a:r>
              <a:rPr lang="uk-UA" dirty="0" err="1"/>
              <a:t>wiki</a:t>
            </a:r>
            <a:r>
              <a:rPr lang="uk-UA" dirty="0"/>
              <a:t> у формат PNG. </a:t>
            </a:r>
            <a:endParaRPr lang="uk-UA" dirty="0" smtClean="0"/>
          </a:p>
          <a:p>
            <a:r>
              <a:rPr lang="uk-UA" dirty="0" smtClean="0"/>
              <a:t>Експортувати </a:t>
            </a:r>
            <a:r>
              <a:rPr lang="uk-UA" dirty="0"/>
              <a:t>у PDF та SVG для друку та </a:t>
            </a:r>
            <a:r>
              <a:rPr lang="uk-UA" dirty="0" smtClean="0"/>
              <a:t>редагування </a:t>
            </a:r>
            <a:r>
              <a:rPr lang="uk-UA" dirty="0"/>
              <a:t>в інші графічні редактори, наприклад, </a:t>
            </a:r>
            <a:r>
              <a:rPr lang="uk-UA" dirty="0" err="1"/>
              <a:t>Illustrator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Зразки </a:t>
            </a:r>
            <a:r>
              <a:rPr lang="uk-UA" dirty="0"/>
              <a:t>PDF. </a:t>
            </a:r>
            <a:endParaRPr lang="uk-UA" dirty="0" smtClean="0"/>
          </a:p>
          <a:p>
            <a:r>
              <a:rPr lang="uk-UA" dirty="0" smtClean="0"/>
              <a:t>«</a:t>
            </a:r>
            <a:r>
              <a:rPr lang="uk-UA" dirty="0" err="1" smtClean="0"/>
              <a:t>Розшарювання</a:t>
            </a:r>
            <a:r>
              <a:rPr lang="uk-UA" dirty="0" smtClean="0"/>
              <a:t>» схем </a:t>
            </a:r>
            <a:r>
              <a:rPr lang="uk-UA" dirty="0"/>
              <a:t>для </a:t>
            </a:r>
            <a:r>
              <a:rPr lang="uk-UA" dirty="0" smtClean="0"/>
              <a:t>загального </a:t>
            </a:r>
            <a:r>
              <a:rPr lang="uk-UA" dirty="0" err="1" smtClean="0"/>
              <a:t>доступа</a:t>
            </a:r>
            <a:r>
              <a:rPr lang="uk-UA" dirty="0" smtClean="0"/>
              <a:t> та </a:t>
            </a:r>
            <a:r>
              <a:rPr lang="uk-UA" dirty="0"/>
              <a:t>редагування діаграм. </a:t>
            </a:r>
            <a:endParaRPr lang="uk-UA" dirty="0" smtClean="0"/>
          </a:p>
          <a:p>
            <a:r>
              <a:rPr lang="uk-UA" dirty="0" smtClean="0"/>
              <a:t>Сумісна співпраця з діаграмами, </a:t>
            </a:r>
            <a:r>
              <a:rPr lang="uk-UA" dirty="0"/>
              <a:t>в режимі реального </a:t>
            </a:r>
            <a:r>
              <a:rPr lang="uk-UA" dirty="0" smtClean="0"/>
              <a:t>часу.</a:t>
            </a:r>
          </a:p>
          <a:p>
            <a:r>
              <a:rPr lang="uk-UA" dirty="0" smtClean="0"/>
              <a:t>Спілкуватися з колегами </a:t>
            </a:r>
            <a:r>
              <a:rPr lang="uk-UA" dirty="0"/>
              <a:t>під час редагування діаграми.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8906606" y="3884361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5"/>
              </a:rPr>
              <a:t>https://cacoo.com/tutorials</a:t>
            </a:r>
            <a:endParaRPr lang="uk-UA" dirty="0"/>
          </a:p>
        </p:txBody>
      </p:sp>
      <p:pic>
        <p:nvPicPr>
          <p:cNvPr id="10" name="Picture 4" descr="Картинки по запросу пиктограмма виде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3432" y="3555351"/>
            <a:ext cx="1448316" cy="14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/>
          <p:cNvSpPr/>
          <p:nvPr/>
        </p:nvSpPr>
        <p:spPr>
          <a:xfrm>
            <a:off x="8906606" y="4135019"/>
            <a:ext cx="3366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Відео-урок щодо використання 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8906606" y="4380029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Cacoo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70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16114" y="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Arial Narrow,Bold"/>
                <a:hlinkClick r:id="rId2"/>
              </a:rPr>
              <a:t>https://www.lucidchart.com/ </a:t>
            </a:r>
            <a:r>
              <a:rPr lang="en-US" sz="2800" dirty="0">
                <a:latin typeface="Arial Narrow" panose="020B0606020202030204" pitchFamily="34" charset="0"/>
              </a:rPr>
              <a:t>– </a:t>
            </a:r>
            <a:r>
              <a:rPr lang="uk-UA" sz="2800" dirty="0">
                <a:latin typeface="Arial Narrow" panose="020B0606020202030204" pitchFamily="34" charset="0"/>
              </a:rPr>
              <a:t>сервіс </a:t>
            </a:r>
            <a:r>
              <a:rPr lang="uk-UA" sz="2800" dirty="0" smtClean="0">
                <a:latin typeface="Arial Narrow" panose="020B0606020202030204" pitchFamily="34" charset="0"/>
              </a:rPr>
              <a:t>для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uk-UA" sz="2800" dirty="0" smtClean="0">
                <a:latin typeface="Arial Narrow" panose="020B0606020202030204" pitchFamily="34" charset="0"/>
              </a:rPr>
              <a:t>спільної </a:t>
            </a:r>
            <a:r>
              <a:rPr lang="uk-UA" sz="2800" dirty="0">
                <a:latin typeface="Arial Narrow" panose="020B0606020202030204" pitchFamily="34" charset="0"/>
              </a:rPr>
              <a:t>роботи </a:t>
            </a:r>
            <a:r>
              <a:rPr lang="uk-UA" sz="2800" dirty="0" smtClean="0">
                <a:latin typeface="Arial Narrow" panose="020B0606020202030204" pitchFamily="34" charset="0"/>
              </a:rPr>
              <a:t>для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uk-UA" sz="2800" dirty="0" smtClean="0">
                <a:latin typeface="Arial Narrow" panose="020B0606020202030204" pitchFamily="34" charset="0"/>
              </a:rPr>
              <a:t>створення </a:t>
            </a:r>
            <a:r>
              <a:rPr lang="uk-UA" sz="2800" dirty="0">
                <a:latin typeface="Arial Narrow" panose="020B0606020202030204" pitchFamily="34" charset="0"/>
              </a:rPr>
              <a:t>діаграм і схем</a:t>
            </a:r>
            <a:endParaRPr lang="uk-UA" sz="28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16114" y="121457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Онлайн </a:t>
            </a:r>
            <a:r>
              <a:rPr lang="uk-UA" dirty="0" smtClean="0"/>
              <a:t>редактор </a:t>
            </a:r>
            <a:r>
              <a:rPr lang="uk-UA" dirty="0" err="1" smtClean="0"/>
              <a:t>Lucidchart</a:t>
            </a:r>
            <a:r>
              <a:rPr lang="uk-UA" dirty="0" smtClean="0"/>
              <a:t> </a:t>
            </a:r>
            <a:r>
              <a:rPr lang="uk-UA" dirty="0"/>
              <a:t>- </a:t>
            </a:r>
            <a:r>
              <a:rPr lang="uk-UA" dirty="0" smtClean="0"/>
              <a:t>пропонує </a:t>
            </a:r>
            <a:r>
              <a:rPr lang="uk-UA" dirty="0"/>
              <a:t>спрощений спосіб створення блок-схем, </a:t>
            </a:r>
            <a:r>
              <a:rPr lang="uk-UA" dirty="0" err="1"/>
              <a:t>інфографіки</a:t>
            </a:r>
            <a:r>
              <a:rPr lang="uk-UA" dirty="0"/>
              <a:t> та діаграм, якими можна обмінюватися за допомогою соціальних медіа сайтів і веб-сторінок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906" y="13287"/>
            <a:ext cx="5351008" cy="2402574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116113" y="2414903"/>
            <a:ext cx="12032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Користувачі мають можливість завантажувати свої власні зображення або активувати додаткові картинки, які будуть використовувати в схемі. Можна залучати інших користувачів і запрошувати їх в якості співавторів для розробки діаграми. Документ для поширення через веб-сайти або по електронній пошті зберігається в форматі PDF, JPG, PNG або Visio. Важлива особливість: </a:t>
            </a:r>
            <a:r>
              <a:rPr lang="uk-UA" dirty="0" err="1"/>
              <a:t>LucidChart</a:t>
            </a:r>
            <a:r>
              <a:rPr lang="uk-UA" dirty="0"/>
              <a:t> автоматично зберігає зміни, які ви робите, працюючи над документом, щоб запобігти втраті інформації, наприклад, якщо відбудеться відключення електроенергії.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116112" y="3892231"/>
            <a:ext cx="12032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Можливість експортувати схеми на </a:t>
            </a:r>
            <a:r>
              <a:rPr lang="uk-UA" dirty="0" err="1"/>
              <a:t>соцсайти</a:t>
            </a:r>
            <a:r>
              <a:rPr lang="uk-UA" dirty="0"/>
              <a:t> позбавляє від зайвих клопотів із завантаження та поширенню файлів вручну. Деякі настройки призначені для любителів індивідуального підходу до створення діаграм для клієнта. </a:t>
            </a:r>
            <a:r>
              <a:rPr lang="uk-UA" dirty="0" err="1"/>
              <a:t>LucidChart</a:t>
            </a:r>
            <a:r>
              <a:rPr lang="uk-UA" dirty="0"/>
              <a:t> надає зміну деяких базових параметрів кольорів і коригування шрифту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1695350" y="5414768"/>
            <a:ext cx="3845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YouTube Noto"/>
                <a:hlinkClick r:id="rId4"/>
              </a:rPr>
              <a:t>https://youtu.be/xtDym9Iasbo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1695350" y="5747760"/>
            <a:ext cx="442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Відео-урок щодо використання </a:t>
            </a:r>
            <a:r>
              <a:rPr lang="uk-UA" dirty="0" err="1"/>
              <a:t>Lucidchart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3076" name="Picture 4" descr="Картинки по запросу пиктограмма виде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034" y="5092560"/>
            <a:ext cx="1448316" cy="14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656" y="0"/>
            <a:ext cx="7968343" cy="241005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0" y="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Arial Narrow,Bold"/>
                <a:hlinkClick r:id="rId3"/>
              </a:rPr>
              <a:t>http://ru.calameo.com</a:t>
            </a:r>
            <a:endParaRPr lang="en-US" sz="2400" b="1" dirty="0">
              <a:latin typeface="Arial Narrow,Bold"/>
            </a:endParaRPr>
          </a:p>
          <a:p>
            <a:r>
              <a:rPr lang="en-US" sz="2400" b="1" dirty="0">
                <a:latin typeface="Arial Narrow,Bold"/>
                <a:hlinkClick r:id="rId4"/>
              </a:rPr>
              <a:t>http://www.slideboom.com</a:t>
            </a:r>
            <a:endParaRPr lang="en-US" sz="2400" b="1" dirty="0">
              <a:latin typeface="Arial Narrow,Bold"/>
            </a:endParaRPr>
          </a:p>
          <a:p>
            <a:r>
              <a:rPr lang="uk-UA" sz="2400" dirty="0">
                <a:latin typeface="Arial Narrow" panose="020B0606020202030204" pitchFamily="34" charset="0"/>
              </a:rPr>
              <a:t>Соціальні сервіси, які</a:t>
            </a:r>
          </a:p>
          <a:p>
            <a:r>
              <a:rPr lang="uk-UA" sz="2400" dirty="0">
                <a:latin typeface="Arial Narrow" panose="020B0606020202030204" pitchFamily="34" charset="0"/>
              </a:rPr>
              <a:t>дозволяють конвертувати</a:t>
            </a:r>
          </a:p>
          <a:p>
            <a:r>
              <a:rPr lang="uk-UA" sz="2400" dirty="0">
                <a:latin typeface="Arial Narrow" panose="020B0606020202030204" pitchFamily="34" charset="0"/>
              </a:rPr>
              <a:t>презентації Р</a:t>
            </a:r>
            <a:r>
              <a:rPr lang="en-US" sz="2400" dirty="0" err="1">
                <a:latin typeface="Arial Narrow" panose="020B0606020202030204" pitchFamily="34" charset="0"/>
              </a:rPr>
              <a:t>ower</a:t>
            </a:r>
            <a:r>
              <a:rPr lang="en-US" sz="2400" dirty="0">
                <a:latin typeface="Arial Narrow" panose="020B0606020202030204" pitchFamily="34" charset="0"/>
              </a:rPr>
              <a:t> Point </a:t>
            </a:r>
            <a:r>
              <a:rPr lang="uk-UA" sz="2400" dirty="0">
                <a:latin typeface="Arial Narrow" panose="020B0606020202030204" pitchFamily="34" charset="0"/>
              </a:rPr>
              <a:t>у</a:t>
            </a:r>
          </a:p>
          <a:p>
            <a:r>
              <a:rPr lang="uk-UA" sz="2400" dirty="0">
                <a:latin typeface="Arial Narrow" panose="020B0606020202030204" pitchFamily="34" charset="0"/>
              </a:rPr>
              <a:t>форматі </a:t>
            </a:r>
            <a:r>
              <a:rPr lang="en-US" sz="2400" dirty="0">
                <a:latin typeface="Arial Narrow" panose="020B0606020202030204" pitchFamily="34" charset="0"/>
              </a:rPr>
              <a:t>Flash </a:t>
            </a:r>
            <a:r>
              <a:rPr lang="uk-UA" sz="2400" dirty="0">
                <a:latin typeface="Arial Narrow" panose="020B0606020202030204" pitchFamily="34" charset="0"/>
              </a:rPr>
              <a:t>та призначені</a:t>
            </a:r>
          </a:p>
          <a:p>
            <a:r>
              <a:rPr lang="uk-UA" sz="2400" dirty="0">
                <a:latin typeface="Arial Narrow" panose="020B0606020202030204" pitchFamily="34" charset="0"/>
              </a:rPr>
              <a:t>для зберігання й подальшого</a:t>
            </a:r>
          </a:p>
          <a:p>
            <a:r>
              <a:rPr lang="uk-UA" sz="2400" dirty="0">
                <a:latin typeface="Arial Narrow" panose="020B0606020202030204" pitchFamily="34" charset="0"/>
              </a:rPr>
              <a:t>особистого та загального їх</a:t>
            </a:r>
          </a:p>
          <a:p>
            <a:r>
              <a:rPr lang="uk-UA" sz="2400" dirty="0">
                <a:latin typeface="Arial Narrow" panose="020B0606020202030204" pitchFamily="34" charset="0"/>
              </a:rPr>
              <a:t>використання</a:t>
            </a:r>
            <a:endParaRPr lang="uk-UA" sz="24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4223655" y="2410052"/>
            <a:ext cx="79683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/>
              <a:t>Calameo</a:t>
            </a:r>
            <a:r>
              <a:rPr lang="uk-UA" sz="2000" dirty="0"/>
              <a:t> - це сервіс інтерактивних публікацій, книг, журналів, презентацій, каталогів, звітів. Це новий </a:t>
            </a:r>
            <a:r>
              <a:rPr lang="uk-UA" sz="2000" dirty="0" err="1"/>
              <a:t>новий</a:t>
            </a:r>
            <a:r>
              <a:rPr lang="uk-UA" sz="2000" dirty="0"/>
              <a:t>, інтерактивний спосіб створення електронних документів, який навряд чи кого може </a:t>
            </a:r>
            <a:r>
              <a:rPr lang="uk-UA" sz="2000" dirty="0" smtClean="0"/>
              <a:t>залишити </a:t>
            </a:r>
            <a:r>
              <a:rPr lang="uk-UA" sz="2000" dirty="0"/>
              <a:t>байдужим.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0" y="3620984"/>
            <a:ext cx="12191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Як можна використати </a:t>
            </a:r>
            <a:r>
              <a:rPr lang="uk-UA" sz="2000" b="1" dirty="0">
                <a:latin typeface="Arial Narrow,Bold"/>
              </a:rPr>
              <a:t>С</a:t>
            </a:r>
            <a:r>
              <a:rPr lang="en-US" sz="2000" b="1" dirty="0" err="1" smtClean="0">
                <a:latin typeface="Arial Narrow,Bold"/>
              </a:rPr>
              <a:t>alameo</a:t>
            </a:r>
            <a:r>
              <a:rPr lang="uk-UA" sz="2000" b="1" dirty="0" smtClean="0">
                <a:latin typeface="Arial Narrow,Bold"/>
              </a:rPr>
              <a:t> </a:t>
            </a:r>
            <a:r>
              <a:rPr lang="uk-UA" dirty="0" smtClean="0">
                <a:latin typeface="Arial Narrow,Bold"/>
              </a:rPr>
              <a:t>в освітніх цілях. </a:t>
            </a:r>
            <a:r>
              <a:rPr lang="uk-UA" sz="2000" dirty="0" smtClean="0"/>
              <a:t>Якщо </a:t>
            </a:r>
            <a:r>
              <a:rPr lang="uk-UA" sz="2000" dirty="0"/>
              <a:t>у вас є електронні книги в Word і PDF, ви можете читати їх в більш зручному і приємному форматі. </a:t>
            </a:r>
            <a:endParaRPr lang="uk-UA" sz="2000" dirty="0" smtClean="0"/>
          </a:p>
          <a:p>
            <a:r>
              <a:rPr lang="uk-UA" sz="2000" dirty="0" smtClean="0"/>
              <a:t>На </a:t>
            </a:r>
            <a:r>
              <a:rPr lang="uk-UA" sz="2000" dirty="0" err="1"/>
              <a:t>Calameo</a:t>
            </a:r>
            <a:r>
              <a:rPr lang="uk-UA" sz="2000" dirty="0"/>
              <a:t> у вас з'явиться своя книжкова полиця, а може і ціла бібліотека. Якщо вам потрібно цікаво піднести матеріал, то незвичайний формат публікації з можливістю вставки відео, перегляду слайдів, музики, однозначно приверне увагу </a:t>
            </a:r>
            <a:r>
              <a:rPr lang="uk-UA" sz="2000" dirty="0" smtClean="0"/>
              <a:t>тих хто навчається . </a:t>
            </a:r>
            <a:r>
              <a:rPr lang="uk-UA" sz="2000" dirty="0"/>
              <a:t>Ви зможете ділитися своїми публікаціями з </a:t>
            </a:r>
            <a:r>
              <a:rPr lang="uk-UA" sz="2000" dirty="0" smtClean="0"/>
              <a:t>колегами та учнями (студентами), </a:t>
            </a:r>
            <a:r>
              <a:rPr lang="uk-UA" sz="2000" dirty="0"/>
              <a:t>роблячи їх загальнодоступними або спілкуючись в </a:t>
            </a:r>
            <a:r>
              <a:rPr lang="uk-UA" sz="2000" dirty="0" smtClean="0"/>
              <a:t>групах</a:t>
            </a:r>
            <a:r>
              <a:rPr lang="uk-UA" sz="2000" dirty="0"/>
              <a:t>. </a:t>
            </a:r>
            <a:r>
              <a:rPr lang="uk-UA" sz="2000" dirty="0" smtClean="0"/>
              <a:t>Можливості </a:t>
            </a:r>
            <a:r>
              <a:rPr lang="uk-UA" sz="2000" dirty="0" err="1"/>
              <a:t>Calameo</a:t>
            </a:r>
            <a:r>
              <a:rPr lang="uk-UA" sz="2000" dirty="0"/>
              <a:t> </a:t>
            </a:r>
            <a:r>
              <a:rPr lang="uk-UA" sz="2000" dirty="0" smtClean="0"/>
              <a:t>можна використовувати на сайтах </a:t>
            </a:r>
            <a:r>
              <a:rPr lang="uk-UA" sz="2000" dirty="0"/>
              <a:t>і блогах, </a:t>
            </a:r>
            <a:r>
              <a:rPr lang="uk-UA" sz="2000" dirty="0" smtClean="0"/>
              <a:t>створювати </a:t>
            </a:r>
            <a:r>
              <a:rPr lang="uk-UA" sz="2000" dirty="0"/>
              <a:t>презентації і </a:t>
            </a:r>
            <a:r>
              <a:rPr lang="uk-UA" sz="2000" dirty="0" smtClean="0"/>
              <a:t>розміщувати </a:t>
            </a:r>
            <a:r>
              <a:rPr lang="uk-UA" sz="2000" dirty="0"/>
              <a:t>на </a:t>
            </a:r>
            <a:r>
              <a:rPr lang="uk-UA" sz="2000" dirty="0" smtClean="0"/>
              <a:t>сайтах освітнього закладу. </a:t>
            </a:r>
            <a:r>
              <a:rPr lang="uk-UA" sz="2000" dirty="0"/>
              <a:t>Все це допоможе утримати увагу і дозволить вашим відвідувачам затриматися на ваших сайтах.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1231508" y="6449698"/>
            <a:ext cx="5723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5"/>
              </a:rPr>
              <a:t>http://www.calameo.com/books/0014939803e0253da38b2</a:t>
            </a:r>
            <a:endParaRPr lang="uk-UA" dirty="0"/>
          </a:p>
        </p:txBody>
      </p:sp>
      <p:pic>
        <p:nvPicPr>
          <p:cNvPr id="9" name="Picture 4" descr="Картинки по запросу пиктограмма виде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508" y="5893463"/>
            <a:ext cx="852563" cy="8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2084071" y="6132527"/>
            <a:ext cx="4374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Відео-урок щодо використання </a:t>
            </a:r>
            <a:r>
              <a:rPr lang="uk-UA" b="1" dirty="0">
                <a:latin typeface="Arial Narrow,Bold"/>
              </a:rPr>
              <a:t>С</a:t>
            </a:r>
            <a:r>
              <a:rPr lang="en-US" b="1" dirty="0" err="1">
                <a:latin typeface="Arial Narrow,Bold"/>
              </a:rPr>
              <a:t>alameo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65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88684" y="341477"/>
            <a:ext cx="3112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46464"/>
                </a:solidFill>
                <a:latin typeface="Arial Narrow,Bold"/>
                <a:hlinkClick r:id="rId2"/>
              </a:rPr>
              <a:t>http://www.slideboom.com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188684" y="71080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/>
              <a:t>Сервіс для публікації презентацій (також тут можна додавати аудіо до них) та пошуку цікавих презентацій інших користувачів. Є можливість обговорення знайдених презентацій, додавання їх у «вибране». Сервіс можна також використовувати у проектній діяльності з учнями – коли потрібно обговорити та оцінити створені ними презентації.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016" y="0"/>
            <a:ext cx="6068983" cy="2873829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188684" y="4431538"/>
            <a:ext cx="5821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4"/>
              </a:rPr>
              <a:t>http://olessiasalieva.blogspot.com/2011/02/slideboom.html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885372" y="4062206"/>
            <a:ext cx="358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Інструкція до </a:t>
            </a:r>
            <a:r>
              <a:rPr lang="en-US" sz="2400" b="1" dirty="0" err="1" smtClean="0"/>
              <a:t>slideboom</a:t>
            </a:r>
            <a:r>
              <a:rPr lang="en-US" sz="2400" b="1" dirty="0" smtClean="0"/>
              <a:t> </a:t>
            </a:r>
            <a:endParaRPr lang="uk-UA" sz="2400" b="1" u="sng" dirty="0"/>
          </a:p>
        </p:txBody>
      </p:sp>
      <p:sp>
        <p:nvSpPr>
          <p:cNvPr id="9" name="Прямокутник 8"/>
          <p:cNvSpPr/>
          <p:nvPr/>
        </p:nvSpPr>
        <p:spPr>
          <a:xfrm>
            <a:off x="1041247" y="4960405"/>
            <a:ext cx="3140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5"/>
              </a:rPr>
              <a:t>https://youtu.be/b_e4-p6mCxE</a:t>
            </a:r>
            <a:endParaRPr lang="uk-UA" dirty="0"/>
          </a:p>
        </p:txBody>
      </p:sp>
      <p:pic>
        <p:nvPicPr>
          <p:cNvPr id="10" name="Picture 4" descr="Картинки по запросу пиктограмма виде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684" y="4863663"/>
            <a:ext cx="852563" cy="8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/>
          <p:cNvSpPr/>
          <p:nvPr/>
        </p:nvSpPr>
        <p:spPr>
          <a:xfrm>
            <a:off x="1041247" y="5207864"/>
            <a:ext cx="4408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Відео-урок щодо використання </a:t>
            </a:r>
            <a:r>
              <a:rPr lang="en-US" b="1" dirty="0" err="1"/>
              <a:t>slideboom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51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акс">
  <a:themeElements>
    <a:clrScheme name="Пара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TM03457496[[fn=Паралакс]]</Template>
  <TotalTime>777</TotalTime>
  <Words>1048</Words>
  <Application>Microsoft Office PowerPoint</Application>
  <PresentationFormat>Широкоэкранный</PresentationFormat>
  <Paragraphs>130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Arial</vt:lpstr>
      <vt:lpstr>Arial Narrow</vt:lpstr>
      <vt:lpstr>Arial Narrow,Bold</vt:lpstr>
      <vt:lpstr>Corbel</vt:lpstr>
      <vt:lpstr>inherit</vt:lpstr>
      <vt:lpstr>verdana</vt:lpstr>
      <vt:lpstr>verdana</vt:lpstr>
      <vt:lpstr>YouTube Noto</vt:lpstr>
      <vt:lpstr>Паралакс</vt:lpstr>
      <vt:lpstr>Використання інтернет- сервісів для візуалізації навчального матеріалу</vt:lpstr>
      <vt:lpstr>Мета заняття:</vt:lpstr>
      <vt:lpstr>Навчальне питання: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інтернет сервісів для візуалізації навчального матеріалу</dc:title>
  <dc:creator>Касьян Сергій</dc:creator>
  <cp:lastModifiedBy>Сергій Касьян</cp:lastModifiedBy>
  <cp:revision>42</cp:revision>
  <dcterms:created xsi:type="dcterms:W3CDTF">2018-01-15T13:32:05Z</dcterms:created>
  <dcterms:modified xsi:type="dcterms:W3CDTF">2018-11-14T11:39:18Z</dcterms:modified>
</cp:coreProperties>
</file>